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Abril Fatface" charset="1" panose="02000503000000020003"/>
      <p:regular r:id="rId17"/>
    </p:embeddedFont>
    <p:embeddedFont>
      <p:font typeface="Open Sans 1" charset="1" panose="00000000000000000000"/>
      <p:regular r:id="rId18"/>
    </p:embeddedFont>
    <p:embeddedFont>
      <p:font typeface="Poppins Bold" charset="1" panose="00000800000000000000"/>
      <p:regular r:id="rId19"/>
    </p:embeddedFont>
    <p:embeddedFont>
      <p:font typeface="Poppins" charset="1" panose="00000500000000000000"/>
      <p:regular r:id="rId20"/>
    </p:embeddedFont>
    <p:embeddedFont>
      <p:font typeface="Roboto" charset="1" panose="02000000000000000000"/>
      <p:regular r:id="rId21"/>
    </p:embeddedFont>
    <p:embeddedFont>
      <p:font typeface="Roboto Bold" charset="1" panose="02000000000000000000"/>
      <p:regular r:id="rId22"/>
    </p:embeddedFont>
    <p:embeddedFont>
      <p:font typeface="Open Sans 2" charset="1" panose="020B06060305040202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YtwCdzQg.mp4>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svg>
</file>

<file path=ppt/media/image20.png>
</file>

<file path=ppt/media/image21.svg>
</file>

<file path=ppt/media/image22.png>
</file>

<file path=ppt/media/image23.png>
</file>

<file path=ppt/media/image24.svg>
</file>

<file path=ppt/media/image25.jpe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3.png" Type="http://schemas.openxmlformats.org/officeDocument/2006/relationships/image"/><Relationship Id="rId13"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9.png" Type="http://schemas.openxmlformats.org/officeDocument/2006/relationships/image"/><Relationship Id="rId12" Target="../media/image10.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18.png" Type="http://schemas.openxmlformats.org/officeDocument/2006/relationships/image"/><Relationship Id="rId7" Target="../media/image19.svg" Type="http://schemas.openxmlformats.org/officeDocument/2006/relationships/image"/><Relationship Id="rId8" Target="../media/image20.png" Type="http://schemas.openxmlformats.org/officeDocument/2006/relationships/image"/><Relationship Id="rId9" Target="../media/image21.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https://github.com/Ahana-tabassum/OS_Project"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22.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13.png" Type="http://schemas.openxmlformats.org/officeDocument/2006/relationships/image"/><Relationship Id="rId13"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23.png" Type="http://schemas.openxmlformats.org/officeDocument/2006/relationships/image"/><Relationship Id="rId7" Target="../media/image24.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svg" Type="http://schemas.openxmlformats.org/officeDocument/2006/relationships/image"/><Relationship Id="rId12" Target="../media/image13.png" Type="http://schemas.openxmlformats.org/officeDocument/2006/relationships/image"/><Relationship Id="rId13" Target="../media/image14.svg" Type="http://schemas.openxmlformats.org/officeDocument/2006/relationships/image"/><Relationship Id="rId14" Target="../media/image25.jpeg" Type="http://schemas.openxmlformats.org/officeDocument/2006/relationships/image"/><Relationship Id="rId15" Target="../media/VAGYtwCdzQg.mp4" Type="http://schemas.openxmlformats.org/officeDocument/2006/relationships/video"/><Relationship Id="rId16" Target="../media/VAGYtwCdzQg.mp4" Type="http://schemas.microsoft.com/office/2007/relationships/media"/><Relationship Id="rId17" Target="../media/VAGYtwCdzQg.mp4" Type="http://schemas.openxmlformats.org/officeDocument/2006/relationships/video"/><Relationship Id="rId18" Target="../media/VAGYtwCdzQg.mp4" Type="http://schemas.microsoft.com/office/2007/relationships/media"/><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23.png" Type="http://schemas.openxmlformats.org/officeDocument/2006/relationships/image"/><Relationship Id="rId7" Target="../media/image24.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83982" y="9605805"/>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63529"/>
            <a:ext cx="1900578" cy="824779"/>
          </a:xfrm>
          <a:custGeom>
            <a:avLst/>
            <a:gdLst/>
            <a:ahLst/>
            <a:cxnLst/>
            <a:rect r="r" b="b" t="t" l="l"/>
            <a:pathLst>
              <a:path h="824779" w="1900578">
                <a:moveTo>
                  <a:pt x="0" y="0"/>
                </a:moveTo>
                <a:lnTo>
                  <a:pt x="1900578" y="0"/>
                </a:lnTo>
                <a:lnTo>
                  <a:pt x="1900578" y="824778"/>
                </a:lnTo>
                <a:lnTo>
                  <a:pt x="0" y="8247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051626" y="6005355"/>
            <a:ext cx="3207674" cy="7200900"/>
          </a:xfrm>
          <a:custGeom>
            <a:avLst/>
            <a:gdLst/>
            <a:ahLst/>
            <a:cxnLst/>
            <a:rect r="r" b="b" t="t" l="l"/>
            <a:pathLst>
              <a:path h="7200900" w="3207674">
                <a:moveTo>
                  <a:pt x="0" y="0"/>
                </a:moveTo>
                <a:lnTo>
                  <a:pt x="3207674" y="0"/>
                </a:lnTo>
                <a:lnTo>
                  <a:pt x="3207674" y="7200900"/>
                </a:lnTo>
                <a:lnTo>
                  <a:pt x="0" y="72009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783982" y="1933263"/>
            <a:ext cx="3630502" cy="3630502"/>
          </a:xfrm>
          <a:custGeom>
            <a:avLst/>
            <a:gdLst/>
            <a:ahLst/>
            <a:cxnLst/>
            <a:rect r="r" b="b" t="t" l="l"/>
            <a:pathLst>
              <a:path h="3630502" w="3630502">
                <a:moveTo>
                  <a:pt x="0" y="0"/>
                </a:moveTo>
                <a:lnTo>
                  <a:pt x="3630501" y="0"/>
                </a:lnTo>
                <a:lnTo>
                  <a:pt x="3630501" y="3630502"/>
                </a:lnTo>
                <a:lnTo>
                  <a:pt x="0" y="3630502"/>
                </a:lnTo>
                <a:lnTo>
                  <a:pt x="0" y="0"/>
                </a:lnTo>
                <a:close/>
              </a:path>
            </a:pathLst>
          </a:custGeom>
          <a:blipFill>
            <a:blip r:embed="rId8">
              <a:alphaModFix amt="5000"/>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12042697" y="3748514"/>
            <a:ext cx="2837586" cy="3024558"/>
          </a:xfrm>
          <a:custGeom>
            <a:avLst/>
            <a:gdLst/>
            <a:ahLst/>
            <a:cxnLst/>
            <a:rect r="r" b="b" t="t" l="l"/>
            <a:pathLst>
              <a:path h="3024558" w="2837586">
                <a:moveTo>
                  <a:pt x="0" y="0"/>
                </a:moveTo>
                <a:lnTo>
                  <a:pt x="2837585" y="0"/>
                </a:lnTo>
                <a:lnTo>
                  <a:pt x="2837585" y="3024558"/>
                </a:lnTo>
                <a:lnTo>
                  <a:pt x="0" y="3024558"/>
                </a:lnTo>
                <a:lnTo>
                  <a:pt x="0" y="0"/>
                </a:lnTo>
                <a:close/>
              </a:path>
            </a:pathLst>
          </a:custGeom>
          <a:blipFill>
            <a:blip r:embed="rId10">
              <a:alphaModFix amt="5000"/>
              <a:extLst>
                <a:ext uri="{96DAC541-7B7A-43D3-8B79-37D633B846F1}">
                  <asvg:svgBlip xmlns:asvg="http://schemas.microsoft.com/office/drawing/2016/SVG/main" r:embed="rId11"/>
                </a:ext>
              </a:extLst>
            </a:blip>
            <a:stretch>
              <a:fillRect l="0" t="0" r="0" b="0"/>
            </a:stretch>
          </a:blipFill>
        </p:spPr>
      </p:sp>
      <p:sp>
        <p:nvSpPr>
          <p:cNvPr name="Freeform 7" id="7"/>
          <p:cNvSpPr/>
          <p:nvPr/>
        </p:nvSpPr>
        <p:spPr>
          <a:xfrm flipH="false" flipV="false" rot="0">
            <a:off x="8207453" y="2762901"/>
            <a:ext cx="1873093" cy="1386089"/>
          </a:xfrm>
          <a:custGeom>
            <a:avLst/>
            <a:gdLst/>
            <a:ahLst/>
            <a:cxnLst/>
            <a:rect r="r" b="b" t="t" l="l"/>
            <a:pathLst>
              <a:path h="1386089" w="1873093">
                <a:moveTo>
                  <a:pt x="0" y="0"/>
                </a:moveTo>
                <a:lnTo>
                  <a:pt x="1873094" y="0"/>
                </a:lnTo>
                <a:lnTo>
                  <a:pt x="1873094" y="1386089"/>
                </a:lnTo>
                <a:lnTo>
                  <a:pt x="0" y="1386089"/>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8" id="8"/>
          <p:cNvSpPr/>
          <p:nvPr/>
        </p:nvSpPr>
        <p:spPr>
          <a:xfrm flipH="false" flipV="false" rot="0">
            <a:off x="2200300" y="4910063"/>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14">
              <a:alphaModFix amt="7999"/>
              <a:extLst>
                <a:ext uri="{96DAC541-7B7A-43D3-8B79-37D633B846F1}">
                  <asvg:svgBlip xmlns:asvg="http://schemas.microsoft.com/office/drawing/2016/SVG/main" r:embed="rId15"/>
                </a:ext>
              </a:extLst>
            </a:blip>
            <a:stretch>
              <a:fillRect l="0" t="0" r="0" b="0"/>
            </a:stretch>
          </a:blipFill>
        </p:spPr>
      </p:sp>
      <p:sp>
        <p:nvSpPr>
          <p:cNvPr name="TextBox 9" id="9"/>
          <p:cNvSpPr txBox="true"/>
          <p:nvPr/>
        </p:nvSpPr>
        <p:spPr>
          <a:xfrm rot="0">
            <a:off x="-176241" y="4857305"/>
            <a:ext cx="17876810" cy="743840"/>
          </a:xfrm>
          <a:prstGeom prst="rect">
            <a:avLst/>
          </a:prstGeom>
        </p:spPr>
        <p:txBody>
          <a:bodyPr anchor="t" rtlCol="false" tIns="0" lIns="0" bIns="0" rIns="0">
            <a:spAutoFit/>
          </a:bodyPr>
          <a:lstStyle/>
          <a:p>
            <a:pPr algn="ctr">
              <a:lnSpc>
                <a:spcPts val="5421"/>
              </a:lnSpc>
            </a:pPr>
            <a:r>
              <a:rPr lang="en-US" sz="6023">
                <a:solidFill>
                  <a:srgbClr val="0B2F3D"/>
                </a:solidFill>
                <a:latin typeface="Abril Fatface"/>
                <a:ea typeface="Abril Fatface"/>
                <a:cs typeface="Abril Fatface"/>
                <a:sym typeface="Abril Fatface"/>
              </a:rPr>
              <a:t> PROCESS SCHEDULER SIMULATOR.</a:t>
            </a:r>
          </a:p>
        </p:txBody>
      </p:sp>
      <p:sp>
        <p:nvSpPr>
          <p:cNvPr name="TextBox 10" id="10"/>
          <p:cNvSpPr txBox="true"/>
          <p:nvPr/>
        </p:nvSpPr>
        <p:spPr>
          <a:xfrm rot="0">
            <a:off x="-5194648" y="4286817"/>
            <a:ext cx="17876810" cy="399038"/>
          </a:xfrm>
          <a:prstGeom prst="rect">
            <a:avLst/>
          </a:prstGeom>
        </p:spPr>
        <p:txBody>
          <a:bodyPr anchor="t" rtlCol="false" tIns="0" lIns="0" bIns="0" rIns="0">
            <a:spAutoFit/>
          </a:bodyPr>
          <a:lstStyle/>
          <a:p>
            <a:pPr algn="ctr">
              <a:lnSpc>
                <a:spcPts val="2901"/>
              </a:lnSpc>
            </a:pPr>
            <a:r>
              <a:rPr lang="en-US" sz="3223">
                <a:solidFill>
                  <a:srgbClr val="0B2F3D"/>
                </a:solidFill>
                <a:latin typeface="Open Sans 1"/>
                <a:ea typeface="Open Sans 1"/>
                <a:cs typeface="Open Sans 1"/>
                <a:sym typeface="Open Sans 1"/>
              </a:rPr>
              <a:t>PRESENTATION ON,</a:t>
            </a:r>
          </a:p>
        </p:txBody>
      </p:sp>
      <p:sp>
        <p:nvSpPr>
          <p:cNvPr name="TextBox 11" id="11"/>
          <p:cNvSpPr txBox="true"/>
          <p:nvPr/>
        </p:nvSpPr>
        <p:spPr>
          <a:xfrm rot="0">
            <a:off x="783982" y="7216335"/>
            <a:ext cx="2959775" cy="439222"/>
          </a:xfrm>
          <a:prstGeom prst="rect">
            <a:avLst/>
          </a:prstGeom>
        </p:spPr>
        <p:txBody>
          <a:bodyPr anchor="t" rtlCol="false" tIns="0" lIns="0" bIns="0" rIns="0">
            <a:spAutoFit/>
          </a:bodyPr>
          <a:lstStyle/>
          <a:p>
            <a:pPr algn="ctr">
              <a:lnSpc>
                <a:spcPts val="3042"/>
              </a:lnSpc>
              <a:spcBef>
                <a:spcPct val="0"/>
              </a:spcBef>
            </a:pPr>
            <a:r>
              <a:rPr lang="en-US" b="true" sz="3042">
                <a:solidFill>
                  <a:srgbClr val="0B2F3D"/>
                </a:solidFill>
                <a:latin typeface="Poppins Bold"/>
                <a:ea typeface="Poppins Bold"/>
                <a:cs typeface="Poppins Bold"/>
                <a:sym typeface="Poppins Bold"/>
              </a:rPr>
              <a:t>Presented To - </a:t>
            </a:r>
          </a:p>
        </p:txBody>
      </p:sp>
      <p:sp>
        <p:nvSpPr>
          <p:cNvPr name="TextBox 12" id="12"/>
          <p:cNvSpPr txBox="true"/>
          <p:nvPr/>
        </p:nvSpPr>
        <p:spPr>
          <a:xfrm rot="0">
            <a:off x="7108627" y="7216335"/>
            <a:ext cx="2984063" cy="439222"/>
          </a:xfrm>
          <a:prstGeom prst="rect">
            <a:avLst/>
          </a:prstGeom>
        </p:spPr>
        <p:txBody>
          <a:bodyPr anchor="t" rtlCol="false" tIns="0" lIns="0" bIns="0" rIns="0">
            <a:spAutoFit/>
          </a:bodyPr>
          <a:lstStyle/>
          <a:p>
            <a:pPr algn="ctr">
              <a:lnSpc>
                <a:spcPts val="3042"/>
              </a:lnSpc>
              <a:spcBef>
                <a:spcPct val="0"/>
              </a:spcBef>
            </a:pPr>
            <a:r>
              <a:rPr lang="en-US" b="true" sz="3042">
                <a:solidFill>
                  <a:srgbClr val="0B2F3D"/>
                </a:solidFill>
                <a:latin typeface="Poppins Bold"/>
                <a:ea typeface="Poppins Bold"/>
                <a:cs typeface="Poppins Bold"/>
                <a:sym typeface="Poppins Bold"/>
              </a:rPr>
              <a:t>Presented By - </a:t>
            </a:r>
          </a:p>
        </p:txBody>
      </p:sp>
      <p:sp>
        <p:nvSpPr>
          <p:cNvPr name="TextBox 13" id="13"/>
          <p:cNvSpPr txBox="true"/>
          <p:nvPr/>
        </p:nvSpPr>
        <p:spPr>
          <a:xfrm rot="0">
            <a:off x="783982" y="7950832"/>
            <a:ext cx="4331721" cy="1302822"/>
          </a:xfrm>
          <a:prstGeom prst="rect">
            <a:avLst/>
          </a:prstGeom>
        </p:spPr>
        <p:txBody>
          <a:bodyPr anchor="t" rtlCol="false" tIns="0" lIns="0" bIns="0" rIns="0">
            <a:spAutoFit/>
          </a:bodyPr>
          <a:lstStyle/>
          <a:p>
            <a:pPr algn="l">
              <a:lnSpc>
                <a:spcPts val="2542"/>
              </a:lnSpc>
            </a:pPr>
            <a:r>
              <a:rPr lang="en-US" sz="2542">
                <a:solidFill>
                  <a:srgbClr val="0B2F3D"/>
                </a:solidFill>
                <a:latin typeface="Poppins"/>
                <a:ea typeface="Poppins"/>
                <a:cs typeface="Poppins"/>
                <a:sym typeface="Poppins"/>
              </a:rPr>
              <a:t>Saima Siddique Tashfia</a:t>
            </a:r>
          </a:p>
          <a:p>
            <a:pPr algn="l">
              <a:lnSpc>
                <a:spcPts val="2542"/>
              </a:lnSpc>
            </a:pPr>
            <a:r>
              <a:rPr lang="en-US" sz="2542">
                <a:solidFill>
                  <a:srgbClr val="0B2F3D"/>
                </a:solidFill>
                <a:latin typeface="Poppins"/>
                <a:ea typeface="Poppins"/>
                <a:cs typeface="Poppins"/>
                <a:sym typeface="Poppins"/>
              </a:rPr>
              <a:t>Lecturer, Dept. of CSE</a:t>
            </a:r>
          </a:p>
          <a:p>
            <a:pPr algn="l">
              <a:lnSpc>
                <a:spcPts val="2542"/>
              </a:lnSpc>
            </a:pPr>
            <a:r>
              <a:rPr lang="en-US" sz="2542">
                <a:solidFill>
                  <a:srgbClr val="0B2F3D"/>
                </a:solidFill>
                <a:latin typeface="Poppins"/>
                <a:ea typeface="Poppins"/>
                <a:cs typeface="Poppins"/>
                <a:sym typeface="Poppins"/>
              </a:rPr>
              <a:t>UITS.</a:t>
            </a:r>
          </a:p>
          <a:p>
            <a:pPr algn="l">
              <a:lnSpc>
                <a:spcPts val="2542"/>
              </a:lnSpc>
              <a:spcBef>
                <a:spcPct val="0"/>
              </a:spcBef>
            </a:pPr>
          </a:p>
        </p:txBody>
      </p:sp>
      <p:sp>
        <p:nvSpPr>
          <p:cNvPr name="TextBox 14" id="14"/>
          <p:cNvSpPr txBox="true"/>
          <p:nvPr/>
        </p:nvSpPr>
        <p:spPr>
          <a:xfrm rot="0">
            <a:off x="7108627" y="7955478"/>
            <a:ext cx="6942999" cy="1617147"/>
          </a:xfrm>
          <a:prstGeom prst="rect">
            <a:avLst/>
          </a:prstGeom>
        </p:spPr>
        <p:txBody>
          <a:bodyPr anchor="t" rtlCol="false" tIns="0" lIns="0" bIns="0" rIns="0">
            <a:spAutoFit/>
          </a:bodyPr>
          <a:lstStyle/>
          <a:p>
            <a:pPr algn="l">
              <a:lnSpc>
                <a:spcPts val="2542"/>
              </a:lnSpc>
            </a:pPr>
            <a:r>
              <a:rPr lang="en-US" sz="2542">
                <a:solidFill>
                  <a:srgbClr val="0B2F3D"/>
                </a:solidFill>
                <a:latin typeface="Poppins"/>
                <a:ea typeface="Poppins"/>
                <a:cs typeface="Poppins"/>
                <a:sym typeface="Poppins"/>
              </a:rPr>
              <a:t>Md. Mehadi Hasan, ID : 2125051003</a:t>
            </a:r>
          </a:p>
          <a:p>
            <a:pPr algn="l">
              <a:lnSpc>
                <a:spcPts val="2542"/>
              </a:lnSpc>
            </a:pPr>
            <a:r>
              <a:rPr lang="en-US" sz="2542">
                <a:solidFill>
                  <a:srgbClr val="0B2F3D"/>
                </a:solidFill>
                <a:latin typeface="Poppins"/>
                <a:ea typeface="Poppins"/>
                <a:cs typeface="Poppins"/>
                <a:sym typeface="Poppins"/>
              </a:rPr>
              <a:t>Maheru Tabassum Ohana, ID : 2125051015</a:t>
            </a:r>
          </a:p>
          <a:p>
            <a:pPr algn="l">
              <a:lnSpc>
                <a:spcPts val="2542"/>
              </a:lnSpc>
            </a:pPr>
            <a:r>
              <a:rPr lang="en-US" sz="2542">
                <a:solidFill>
                  <a:srgbClr val="0B2F3D"/>
                </a:solidFill>
                <a:latin typeface="Poppins"/>
                <a:ea typeface="Poppins"/>
                <a:cs typeface="Poppins"/>
                <a:sym typeface="Poppins"/>
              </a:rPr>
              <a:t>Sowrobh Bhuiyan, ID : 2125051026</a:t>
            </a:r>
          </a:p>
          <a:p>
            <a:pPr algn="l">
              <a:lnSpc>
                <a:spcPts val="2542"/>
              </a:lnSpc>
            </a:pPr>
            <a:r>
              <a:rPr lang="en-US" sz="2542">
                <a:solidFill>
                  <a:srgbClr val="0B2F3D"/>
                </a:solidFill>
                <a:latin typeface="Poppins"/>
                <a:ea typeface="Poppins"/>
                <a:cs typeface="Poppins"/>
                <a:sym typeface="Poppins"/>
              </a:rPr>
              <a:t>Mofidul Haque Nibir, ID : 2125051020</a:t>
            </a:r>
          </a:p>
          <a:p>
            <a:pPr algn="l">
              <a:lnSpc>
                <a:spcPts val="2542"/>
              </a:lnSpc>
              <a:spcBef>
                <a:spcPct val="0"/>
              </a:spcBef>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58300"/>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63529"/>
            <a:ext cx="1900578" cy="824779"/>
          </a:xfrm>
          <a:custGeom>
            <a:avLst/>
            <a:gdLst/>
            <a:ahLst/>
            <a:cxnLst/>
            <a:rect r="r" b="b" t="t" l="l"/>
            <a:pathLst>
              <a:path h="824779" w="1900578">
                <a:moveTo>
                  <a:pt x="0" y="0"/>
                </a:moveTo>
                <a:lnTo>
                  <a:pt x="1900578" y="0"/>
                </a:lnTo>
                <a:lnTo>
                  <a:pt x="1900578" y="824778"/>
                </a:lnTo>
                <a:lnTo>
                  <a:pt x="0" y="8247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5358722" y="9248346"/>
            <a:ext cx="1900578" cy="330200"/>
          </a:xfrm>
          <a:prstGeom prst="rect">
            <a:avLst/>
          </a:prstGeom>
        </p:spPr>
        <p:txBody>
          <a:bodyPr anchor="t" rtlCol="false" tIns="0" lIns="0" bIns="0" rIns="0">
            <a:spAutoFit/>
          </a:bodyPr>
          <a:lstStyle/>
          <a:p>
            <a:pPr algn="r">
              <a:lnSpc>
                <a:spcPts val="2499"/>
              </a:lnSpc>
            </a:pPr>
            <a:r>
              <a:rPr lang="en-US" sz="2499">
                <a:solidFill>
                  <a:srgbClr val="0B2F3D"/>
                </a:solidFill>
                <a:latin typeface="Roboto"/>
                <a:ea typeface="Roboto"/>
                <a:cs typeface="Roboto"/>
                <a:sym typeface="Roboto"/>
              </a:rPr>
              <a:t>Page 09</a:t>
            </a:r>
          </a:p>
        </p:txBody>
      </p:sp>
      <p:sp>
        <p:nvSpPr>
          <p:cNvPr name="Freeform 5" id="5"/>
          <p:cNvSpPr/>
          <p:nvPr/>
        </p:nvSpPr>
        <p:spPr>
          <a:xfrm flipH="false" flipV="false" rot="0">
            <a:off x="2200300" y="663529"/>
            <a:ext cx="3630502" cy="3630502"/>
          </a:xfrm>
          <a:custGeom>
            <a:avLst/>
            <a:gdLst/>
            <a:ahLst/>
            <a:cxnLst/>
            <a:rect r="r" b="b" t="t" l="l"/>
            <a:pathLst>
              <a:path h="3630502" w="3630502">
                <a:moveTo>
                  <a:pt x="0" y="0"/>
                </a:moveTo>
                <a:lnTo>
                  <a:pt x="3630502" y="0"/>
                </a:lnTo>
                <a:lnTo>
                  <a:pt x="3630502" y="3630501"/>
                </a:lnTo>
                <a:lnTo>
                  <a:pt x="0" y="3630501"/>
                </a:lnTo>
                <a:lnTo>
                  <a:pt x="0" y="0"/>
                </a:lnTo>
                <a:close/>
              </a:path>
            </a:pathLst>
          </a:custGeom>
          <a:blipFill>
            <a:blip r:embed="rId6">
              <a:alphaModFix amt="5000"/>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446443" y="2661365"/>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8">
              <a:alphaModFix amt="7999"/>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4015551" y="2525768"/>
            <a:ext cx="10042862" cy="990601"/>
          </a:xfrm>
          <a:prstGeom prst="rect">
            <a:avLst/>
          </a:prstGeom>
        </p:spPr>
        <p:txBody>
          <a:bodyPr anchor="t" rtlCol="false" tIns="0" lIns="0" bIns="0" rIns="0">
            <a:spAutoFit/>
          </a:bodyPr>
          <a:lstStyle/>
          <a:p>
            <a:pPr algn="ctr">
              <a:lnSpc>
                <a:spcPts val="7200"/>
              </a:lnSpc>
            </a:pPr>
            <a:r>
              <a:rPr lang="en-US" sz="8000">
                <a:solidFill>
                  <a:srgbClr val="0B2F3D"/>
                </a:solidFill>
                <a:latin typeface="Abril Fatface"/>
                <a:ea typeface="Abril Fatface"/>
                <a:cs typeface="Abril Fatface"/>
                <a:sym typeface="Abril Fatface"/>
              </a:rPr>
              <a:t>References</a:t>
            </a:r>
          </a:p>
        </p:txBody>
      </p:sp>
      <p:sp>
        <p:nvSpPr>
          <p:cNvPr name="Freeform 8" id="8"/>
          <p:cNvSpPr/>
          <p:nvPr/>
        </p:nvSpPr>
        <p:spPr>
          <a:xfrm flipH="false" flipV="false" rot="0">
            <a:off x="11729073" y="6606152"/>
            <a:ext cx="2837586" cy="3024558"/>
          </a:xfrm>
          <a:custGeom>
            <a:avLst/>
            <a:gdLst/>
            <a:ahLst/>
            <a:cxnLst/>
            <a:rect r="r" b="b" t="t" l="l"/>
            <a:pathLst>
              <a:path h="3024558" w="2837586">
                <a:moveTo>
                  <a:pt x="0" y="0"/>
                </a:moveTo>
                <a:lnTo>
                  <a:pt x="2837586" y="0"/>
                </a:lnTo>
                <a:lnTo>
                  <a:pt x="2837586" y="3024559"/>
                </a:lnTo>
                <a:lnTo>
                  <a:pt x="0" y="3024559"/>
                </a:lnTo>
                <a:lnTo>
                  <a:pt x="0" y="0"/>
                </a:lnTo>
                <a:close/>
              </a:path>
            </a:pathLst>
          </a:custGeom>
          <a:blipFill>
            <a:blip r:embed="rId10">
              <a:alphaModFix amt="5000"/>
              <a:extLst>
                <a:ext uri="{96DAC541-7B7A-43D3-8B79-37D633B846F1}">
                  <asvg:svgBlip xmlns:asvg="http://schemas.microsoft.com/office/drawing/2016/SVG/main" r:embed="rId11"/>
                </a:ext>
              </a:extLst>
            </a:blip>
            <a:stretch>
              <a:fillRect l="0" t="0" r="0" b="0"/>
            </a:stretch>
          </a:blipFill>
        </p:spPr>
      </p:sp>
      <p:sp>
        <p:nvSpPr>
          <p:cNvPr name="TextBox 9" id="9"/>
          <p:cNvSpPr txBox="true"/>
          <p:nvPr/>
        </p:nvSpPr>
        <p:spPr>
          <a:xfrm rot="0">
            <a:off x="3120450" y="4455941"/>
            <a:ext cx="12047101" cy="2316481"/>
          </a:xfrm>
          <a:prstGeom prst="rect">
            <a:avLst/>
          </a:prstGeom>
        </p:spPr>
        <p:txBody>
          <a:bodyPr anchor="t" rtlCol="false" tIns="0" lIns="0" bIns="0" rIns="0">
            <a:spAutoFit/>
          </a:bodyPr>
          <a:lstStyle/>
          <a:p>
            <a:pPr algn="l" marL="712465" indent="-356233" lvl="1">
              <a:lnSpc>
                <a:spcPts val="4619"/>
              </a:lnSpc>
              <a:buAutoNum type="arabicPeriod" startAt="1"/>
            </a:pPr>
            <a:r>
              <a:rPr lang="en-US" sz="3299">
                <a:solidFill>
                  <a:srgbClr val="000000"/>
                </a:solidFill>
                <a:latin typeface="Roboto"/>
                <a:ea typeface="Roboto"/>
                <a:cs typeface="Roboto"/>
                <a:sym typeface="Roboto"/>
              </a:rPr>
              <a:t>Silberschatz et al., Operating System Concepts, 9th Ed. </a:t>
            </a:r>
          </a:p>
          <a:p>
            <a:pPr algn="l" marL="712465" indent="-356233" lvl="1">
              <a:lnSpc>
                <a:spcPts val="4619"/>
              </a:lnSpc>
              <a:buAutoNum type="arabicPeriod" startAt="1"/>
            </a:pPr>
            <a:r>
              <a:rPr lang="en-US" sz="3299">
                <a:solidFill>
                  <a:srgbClr val="000000"/>
                </a:solidFill>
                <a:latin typeface="Roboto"/>
                <a:ea typeface="Roboto"/>
                <a:cs typeface="Roboto"/>
                <a:sym typeface="Roboto"/>
              </a:rPr>
              <a:t>Tanenbaum, Modern Operating Systems, 4th Ed. </a:t>
            </a:r>
          </a:p>
          <a:p>
            <a:pPr algn="l" marL="712465" indent="-356233" lvl="1">
              <a:lnSpc>
                <a:spcPts val="4619"/>
              </a:lnSpc>
              <a:buAutoNum type="arabicPeriod" startAt="1"/>
            </a:pPr>
            <a:r>
              <a:rPr lang="en-US" sz="3299">
                <a:solidFill>
                  <a:srgbClr val="000000"/>
                </a:solidFill>
                <a:latin typeface="Roboto"/>
                <a:ea typeface="Roboto"/>
                <a:cs typeface="Roboto"/>
                <a:sym typeface="Roboto"/>
              </a:rPr>
              <a:t>Stallings, Operating Systems: Design Principles, 9th Ed. </a:t>
            </a:r>
          </a:p>
          <a:p>
            <a:pPr algn="l" marL="712465" indent="-356233" lvl="1">
              <a:lnSpc>
                <a:spcPts val="4619"/>
              </a:lnSpc>
              <a:buAutoNum type="arabicPeriod" startAt="1"/>
            </a:pPr>
            <a:r>
              <a:rPr lang="en-US" sz="3299">
                <a:solidFill>
                  <a:srgbClr val="000000"/>
                </a:solidFill>
                <a:latin typeface="Roboto"/>
                <a:ea typeface="Roboto"/>
                <a:cs typeface="Roboto"/>
                <a:sym typeface="Roboto"/>
              </a:rPr>
              <a:t>Jacob &amp; Johnson, CPU Scheduling Algorithms Survey (2017).</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58300"/>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63529"/>
            <a:ext cx="1900578" cy="824779"/>
          </a:xfrm>
          <a:custGeom>
            <a:avLst/>
            <a:gdLst/>
            <a:ahLst/>
            <a:cxnLst/>
            <a:rect r="r" b="b" t="t" l="l"/>
            <a:pathLst>
              <a:path h="824779" w="1900578">
                <a:moveTo>
                  <a:pt x="0" y="0"/>
                </a:moveTo>
                <a:lnTo>
                  <a:pt x="1900578" y="0"/>
                </a:lnTo>
                <a:lnTo>
                  <a:pt x="1900578" y="824778"/>
                </a:lnTo>
                <a:lnTo>
                  <a:pt x="0" y="8247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051626" y="6005355"/>
            <a:ext cx="3207674" cy="7200900"/>
          </a:xfrm>
          <a:custGeom>
            <a:avLst/>
            <a:gdLst/>
            <a:ahLst/>
            <a:cxnLst/>
            <a:rect r="r" b="b" t="t" l="l"/>
            <a:pathLst>
              <a:path h="7200900" w="3207674">
                <a:moveTo>
                  <a:pt x="0" y="0"/>
                </a:moveTo>
                <a:lnTo>
                  <a:pt x="3207674" y="0"/>
                </a:lnTo>
                <a:lnTo>
                  <a:pt x="3207674" y="7200900"/>
                </a:lnTo>
                <a:lnTo>
                  <a:pt x="0" y="72009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1028700" y="730204"/>
            <a:ext cx="1853763" cy="298496"/>
          </a:xfrm>
          <a:prstGeom prst="rect">
            <a:avLst/>
          </a:prstGeom>
        </p:spPr>
        <p:txBody>
          <a:bodyPr anchor="t" rtlCol="false" tIns="0" lIns="0" bIns="0" rIns="0">
            <a:spAutoFit/>
          </a:bodyPr>
          <a:lstStyle/>
          <a:p>
            <a:pPr algn="l">
              <a:lnSpc>
                <a:spcPts val="2162"/>
              </a:lnSpc>
            </a:pPr>
            <a:r>
              <a:rPr lang="en-US" sz="2403">
                <a:solidFill>
                  <a:srgbClr val="0B2F3D"/>
                </a:solidFill>
                <a:latin typeface="Abril Fatface"/>
                <a:ea typeface="Abril Fatface"/>
                <a:cs typeface="Abril Fatface"/>
                <a:sym typeface="Abril Fatface"/>
              </a:rPr>
              <a:t>BORCELLE</a:t>
            </a:r>
          </a:p>
        </p:txBody>
      </p:sp>
      <p:sp>
        <p:nvSpPr>
          <p:cNvPr name="Freeform 6" id="6"/>
          <p:cNvSpPr/>
          <p:nvPr/>
        </p:nvSpPr>
        <p:spPr>
          <a:xfrm flipH="false" flipV="false" rot="0">
            <a:off x="3772502" y="3116143"/>
            <a:ext cx="3630502" cy="3630502"/>
          </a:xfrm>
          <a:custGeom>
            <a:avLst/>
            <a:gdLst/>
            <a:ahLst/>
            <a:cxnLst/>
            <a:rect r="r" b="b" t="t" l="l"/>
            <a:pathLst>
              <a:path h="3630502" w="3630502">
                <a:moveTo>
                  <a:pt x="0" y="0"/>
                </a:moveTo>
                <a:lnTo>
                  <a:pt x="3630501" y="0"/>
                </a:lnTo>
                <a:lnTo>
                  <a:pt x="3630501" y="3630501"/>
                </a:lnTo>
                <a:lnTo>
                  <a:pt x="0" y="3630501"/>
                </a:lnTo>
                <a:lnTo>
                  <a:pt x="0" y="0"/>
                </a:lnTo>
                <a:close/>
              </a:path>
            </a:pathLst>
          </a:custGeom>
          <a:blipFill>
            <a:blip r:embed="rId8">
              <a:alphaModFix amt="5000"/>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1127953" y="3314773"/>
            <a:ext cx="2837586" cy="3024558"/>
          </a:xfrm>
          <a:custGeom>
            <a:avLst/>
            <a:gdLst/>
            <a:ahLst/>
            <a:cxnLst/>
            <a:rect r="r" b="b" t="t" l="l"/>
            <a:pathLst>
              <a:path h="3024558" w="2837586">
                <a:moveTo>
                  <a:pt x="0" y="0"/>
                </a:moveTo>
                <a:lnTo>
                  <a:pt x="2837586" y="0"/>
                </a:lnTo>
                <a:lnTo>
                  <a:pt x="2837586" y="3024558"/>
                </a:lnTo>
                <a:lnTo>
                  <a:pt x="0" y="3024558"/>
                </a:lnTo>
                <a:lnTo>
                  <a:pt x="0" y="0"/>
                </a:lnTo>
                <a:close/>
              </a:path>
            </a:pathLst>
          </a:custGeom>
          <a:blipFill>
            <a:blip r:embed="rId10">
              <a:alphaModFix amt="500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3072510" y="4883635"/>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12">
              <a:alphaModFix amt="7999"/>
              <a:extLst>
                <a:ext uri="{96DAC541-7B7A-43D3-8B79-37D633B846F1}">
                  <asvg:svgBlip xmlns:asvg="http://schemas.microsoft.com/office/drawing/2016/SVG/main" r:embed="rId13"/>
                </a:ext>
              </a:extLst>
            </a:blip>
            <a:stretch>
              <a:fillRect l="0" t="0" r="0" b="0"/>
            </a:stretch>
          </a:blipFill>
        </p:spPr>
      </p:sp>
      <p:sp>
        <p:nvSpPr>
          <p:cNvPr name="TextBox 9" id="9"/>
          <p:cNvSpPr txBox="true"/>
          <p:nvPr/>
        </p:nvSpPr>
        <p:spPr>
          <a:xfrm rot="0">
            <a:off x="5392684" y="4343702"/>
            <a:ext cx="7502632" cy="1252449"/>
          </a:xfrm>
          <a:prstGeom prst="rect">
            <a:avLst/>
          </a:prstGeom>
        </p:spPr>
        <p:txBody>
          <a:bodyPr anchor="t" rtlCol="false" tIns="0" lIns="0" bIns="0" rIns="0">
            <a:spAutoFit/>
          </a:bodyPr>
          <a:lstStyle/>
          <a:p>
            <a:pPr algn="ctr">
              <a:lnSpc>
                <a:spcPts val="9110"/>
              </a:lnSpc>
            </a:pPr>
            <a:r>
              <a:rPr lang="en-US" sz="10122">
                <a:solidFill>
                  <a:srgbClr val="0B2F3D"/>
                </a:solidFill>
                <a:latin typeface="Abril Fatface"/>
                <a:ea typeface="Abril Fatface"/>
                <a:cs typeface="Abril Fatface"/>
                <a:sym typeface="Abril Fatface"/>
              </a:rPr>
              <a:t>THANKS</a:t>
            </a:r>
          </a:p>
        </p:txBody>
      </p:sp>
      <p:sp>
        <p:nvSpPr>
          <p:cNvPr name="TextBox 10" id="10"/>
          <p:cNvSpPr txBox="true"/>
          <p:nvPr/>
        </p:nvSpPr>
        <p:spPr>
          <a:xfrm rot="0">
            <a:off x="5741254" y="5829287"/>
            <a:ext cx="6805492" cy="399761"/>
          </a:xfrm>
          <a:prstGeom prst="rect">
            <a:avLst/>
          </a:prstGeom>
        </p:spPr>
        <p:txBody>
          <a:bodyPr anchor="t" rtlCol="false" tIns="0" lIns="0" bIns="0" rIns="0">
            <a:spAutoFit/>
          </a:bodyPr>
          <a:lstStyle/>
          <a:p>
            <a:pPr algn="ctr">
              <a:lnSpc>
                <a:spcPts val="2988"/>
              </a:lnSpc>
            </a:pPr>
            <a:r>
              <a:rPr lang="en-US" sz="2988" spc="262">
                <a:solidFill>
                  <a:srgbClr val="0B2F3D"/>
                </a:solidFill>
                <a:latin typeface="Roboto"/>
                <a:ea typeface="Roboto"/>
                <a:cs typeface="Roboto"/>
                <a:sym typeface="Roboto"/>
              </a:rPr>
              <a:t>FOR YOUR ATTENTION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58300"/>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63529"/>
            <a:ext cx="1900578" cy="824779"/>
          </a:xfrm>
          <a:custGeom>
            <a:avLst/>
            <a:gdLst/>
            <a:ahLst/>
            <a:cxnLst/>
            <a:rect r="r" b="b" t="t" l="l"/>
            <a:pathLst>
              <a:path h="824779" w="1900578">
                <a:moveTo>
                  <a:pt x="0" y="0"/>
                </a:moveTo>
                <a:lnTo>
                  <a:pt x="1900578" y="0"/>
                </a:lnTo>
                <a:lnTo>
                  <a:pt x="1900578" y="824778"/>
                </a:lnTo>
                <a:lnTo>
                  <a:pt x="0" y="8247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76638" y="1635508"/>
            <a:ext cx="3630502" cy="3630502"/>
          </a:xfrm>
          <a:custGeom>
            <a:avLst/>
            <a:gdLst/>
            <a:ahLst/>
            <a:cxnLst/>
            <a:rect r="r" b="b" t="t" l="l"/>
            <a:pathLst>
              <a:path h="3630502" w="3630502">
                <a:moveTo>
                  <a:pt x="0" y="0"/>
                </a:moveTo>
                <a:lnTo>
                  <a:pt x="3630501" y="0"/>
                </a:lnTo>
                <a:lnTo>
                  <a:pt x="3630501" y="3630502"/>
                </a:lnTo>
                <a:lnTo>
                  <a:pt x="0" y="3630502"/>
                </a:lnTo>
                <a:lnTo>
                  <a:pt x="0" y="0"/>
                </a:lnTo>
                <a:close/>
              </a:path>
            </a:pathLst>
          </a:custGeom>
          <a:blipFill>
            <a:blip r:embed="rId6">
              <a:alphaModFix amt="5000"/>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876646" y="3403001"/>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8">
              <a:alphaModFix amt="7999"/>
              <a:extLst>
                <a:ext uri="{96DAC541-7B7A-43D3-8B79-37D633B846F1}">
                  <asvg:svgBlip xmlns:asvg="http://schemas.microsoft.com/office/drawing/2016/SVG/main" r:embed="rId9"/>
                </a:ext>
              </a:extLst>
            </a:blip>
            <a:stretch>
              <a:fillRect l="0" t="0" r="0" b="0"/>
            </a:stretch>
          </a:blipFill>
        </p:spPr>
      </p:sp>
      <p:grpSp>
        <p:nvGrpSpPr>
          <p:cNvPr name="Group 6" id="6"/>
          <p:cNvGrpSpPr/>
          <p:nvPr/>
        </p:nvGrpSpPr>
        <p:grpSpPr>
          <a:xfrm rot="0">
            <a:off x="1955582" y="1891942"/>
            <a:ext cx="6774149" cy="677414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8C02"/>
            </a:solidFill>
          </p:spPr>
        </p:sp>
        <p:sp>
          <p:nvSpPr>
            <p:cNvPr name="TextBox 8" id="8"/>
            <p:cNvSpPr txBox="true"/>
            <p:nvPr/>
          </p:nvSpPr>
          <p:spPr>
            <a:xfrm>
              <a:off x="76200" y="95250"/>
              <a:ext cx="660400" cy="641350"/>
            </a:xfrm>
            <a:prstGeom prst="rect">
              <a:avLst/>
            </a:prstGeom>
          </p:spPr>
          <p:txBody>
            <a:bodyPr anchor="ctr" rtlCol="false" tIns="50909" lIns="50909" bIns="50909" rIns="50909"/>
            <a:lstStyle/>
            <a:p>
              <a:pPr algn="ctr">
                <a:lnSpc>
                  <a:spcPts val="1942"/>
                </a:lnSpc>
              </a:pPr>
            </a:p>
          </p:txBody>
        </p:sp>
      </p:grpSp>
      <p:grpSp>
        <p:nvGrpSpPr>
          <p:cNvPr name="Group 9" id="9"/>
          <p:cNvGrpSpPr/>
          <p:nvPr/>
        </p:nvGrpSpPr>
        <p:grpSpPr>
          <a:xfrm rot="0">
            <a:off x="2200300" y="2082113"/>
            <a:ext cx="6312945" cy="631294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B2F3D"/>
            </a:solidFill>
          </p:spPr>
        </p:sp>
        <p:sp>
          <p:nvSpPr>
            <p:cNvPr name="TextBox 11" id="11"/>
            <p:cNvSpPr txBox="true"/>
            <p:nvPr/>
          </p:nvSpPr>
          <p:spPr>
            <a:xfrm>
              <a:off x="76200" y="95250"/>
              <a:ext cx="660400" cy="641350"/>
            </a:xfrm>
            <a:prstGeom prst="rect">
              <a:avLst/>
            </a:prstGeom>
          </p:spPr>
          <p:txBody>
            <a:bodyPr anchor="ctr" rtlCol="false" tIns="50909" lIns="50909" bIns="50909" rIns="50909"/>
            <a:lstStyle/>
            <a:p>
              <a:pPr algn="ctr">
                <a:lnSpc>
                  <a:spcPts val="1942"/>
                </a:lnSpc>
              </a:pPr>
            </a:p>
          </p:txBody>
        </p:sp>
      </p:grpSp>
      <p:grpSp>
        <p:nvGrpSpPr>
          <p:cNvPr name="Group 12" id="12"/>
          <p:cNvGrpSpPr/>
          <p:nvPr/>
        </p:nvGrpSpPr>
        <p:grpSpPr>
          <a:xfrm rot="0">
            <a:off x="2390289" y="2319143"/>
            <a:ext cx="5932966" cy="5838885"/>
            <a:chOff x="0" y="0"/>
            <a:chExt cx="6452291" cy="6349975"/>
          </a:xfrm>
        </p:grpSpPr>
        <p:sp>
          <p:nvSpPr>
            <p:cNvPr name="Freeform 13" id="13"/>
            <p:cNvSpPr/>
            <p:nvPr/>
          </p:nvSpPr>
          <p:spPr>
            <a:xfrm flipH="false" flipV="false" rot="0">
              <a:off x="0" y="0"/>
              <a:ext cx="6452291" cy="6349975"/>
            </a:xfrm>
            <a:custGeom>
              <a:avLst/>
              <a:gdLst/>
              <a:ahLst/>
              <a:cxnLst/>
              <a:rect r="r" b="b" t="t" l="l"/>
              <a:pathLst>
                <a:path h="6349975" w="6452291">
                  <a:moveTo>
                    <a:pt x="6452291" y="3175025"/>
                  </a:moveTo>
                  <a:cubicBezTo>
                    <a:pt x="6452291" y="4928451"/>
                    <a:pt x="5007868" y="6349975"/>
                    <a:pt x="3226145" y="6349975"/>
                  </a:cubicBezTo>
                  <a:cubicBezTo>
                    <a:pt x="1444397" y="6349975"/>
                    <a:pt x="0" y="4928451"/>
                    <a:pt x="0" y="3175025"/>
                  </a:cubicBezTo>
                  <a:cubicBezTo>
                    <a:pt x="0" y="1421511"/>
                    <a:pt x="1444397" y="0"/>
                    <a:pt x="3226145" y="0"/>
                  </a:cubicBezTo>
                  <a:cubicBezTo>
                    <a:pt x="5007894" y="0"/>
                    <a:pt x="6452291" y="1421511"/>
                    <a:pt x="6452291" y="3175025"/>
                  </a:cubicBezTo>
                  <a:close/>
                </a:path>
              </a:pathLst>
            </a:custGeom>
            <a:blipFill>
              <a:blip r:embed="rId10"/>
              <a:stretch>
                <a:fillRect l="-51249" t="0" r="-51249" b="0"/>
              </a:stretch>
            </a:blipFill>
          </p:spPr>
        </p:sp>
      </p:grpSp>
      <p:sp>
        <p:nvSpPr>
          <p:cNvPr name="TextBox 14" id="14"/>
          <p:cNvSpPr txBox="true"/>
          <p:nvPr/>
        </p:nvSpPr>
        <p:spPr>
          <a:xfrm rot="0">
            <a:off x="9845597" y="4254988"/>
            <a:ext cx="6636513" cy="5372102"/>
          </a:xfrm>
          <a:prstGeom prst="rect">
            <a:avLst/>
          </a:prstGeom>
        </p:spPr>
        <p:txBody>
          <a:bodyPr anchor="t" rtlCol="false" tIns="0" lIns="0" bIns="0" rIns="0">
            <a:spAutoFit/>
          </a:bodyPr>
          <a:lstStyle/>
          <a:p>
            <a:pPr algn="l">
              <a:lnSpc>
                <a:spcPts val="4799"/>
              </a:lnSpc>
            </a:pPr>
            <a:r>
              <a:rPr lang="en-US" sz="2999">
                <a:solidFill>
                  <a:srgbClr val="000000"/>
                </a:solidFill>
                <a:latin typeface="Roboto"/>
                <a:ea typeface="Roboto"/>
                <a:cs typeface="Roboto"/>
                <a:sym typeface="Roboto"/>
              </a:rPr>
              <a:t>The Process Scheduler Simulator, built using Cygwin, simulates five key CPU scheduling algorithms: FCFS, Non-Preemptive SJF, Preemptive SJF, Round Robin, and Priority Scheduling. It is an interactive, menu-driven educational tool for mastering CPU scheduling concepts.</a:t>
            </a:r>
          </a:p>
          <a:p>
            <a:pPr algn="l">
              <a:lnSpc>
                <a:spcPts val="4799"/>
              </a:lnSpc>
            </a:pPr>
          </a:p>
        </p:txBody>
      </p:sp>
      <p:sp>
        <p:nvSpPr>
          <p:cNvPr name="Freeform 15" id="15"/>
          <p:cNvSpPr/>
          <p:nvPr/>
        </p:nvSpPr>
        <p:spPr>
          <a:xfrm flipH="false" flipV="false" rot="0">
            <a:off x="15840507" y="5370500"/>
            <a:ext cx="2837586" cy="3024558"/>
          </a:xfrm>
          <a:custGeom>
            <a:avLst/>
            <a:gdLst/>
            <a:ahLst/>
            <a:cxnLst/>
            <a:rect r="r" b="b" t="t" l="l"/>
            <a:pathLst>
              <a:path h="3024558" w="2837586">
                <a:moveTo>
                  <a:pt x="0" y="0"/>
                </a:moveTo>
                <a:lnTo>
                  <a:pt x="2837586" y="0"/>
                </a:lnTo>
                <a:lnTo>
                  <a:pt x="2837586" y="3024558"/>
                </a:lnTo>
                <a:lnTo>
                  <a:pt x="0" y="3024558"/>
                </a:lnTo>
                <a:lnTo>
                  <a:pt x="0" y="0"/>
                </a:lnTo>
                <a:close/>
              </a:path>
            </a:pathLst>
          </a:custGeom>
          <a:blipFill>
            <a:blip r:embed="rId11">
              <a:alphaModFix amt="5000"/>
              <a:extLst>
                <a:ext uri="{96DAC541-7B7A-43D3-8B79-37D633B846F1}">
                  <asvg:svgBlip xmlns:asvg="http://schemas.microsoft.com/office/drawing/2016/SVG/main" r:embed="rId12"/>
                </a:ext>
              </a:extLst>
            </a:blip>
            <a:stretch>
              <a:fillRect l="0" t="0" r="0" b="0"/>
            </a:stretch>
          </a:blipFill>
        </p:spPr>
      </p:sp>
      <p:sp>
        <p:nvSpPr>
          <p:cNvPr name="TextBox 16" id="16"/>
          <p:cNvSpPr txBox="true"/>
          <p:nvPr/>
        </p:nvSpPr>
        <p:spPr>
          <a:xfrm rot="0">
            <a:off x="1028700" y="730204"/>
            <a:ext cx="1853763" cy="298496"/>
          </a:xfrm>
          <a:prstGeom prst="rect">
            <a:avLst/>
          </a:prstGeom>
        </p:spPr>
        <p:txBody>
          <a:bodyPr anchor="t" rtlCol="false" tIns="0" lIns="0" bIns="0" rIns="0">
            <a:spAutoFit/>
          </a:bodyPr>
          <a:lstStyle/>
          <a:p>
            <a:pPr algn="l">
              <a:lnSpc>
                <a:spcPts val="2162"/>
              </a:lnSpc>
            </a:pPr>
            <a:r>
              <a:rPr lang="en-US" sz="2403">
                <a:solidFill>
                  <a:srgbClr val="0B2F3D"/>
                </a:solidFill>
                <a:latin typeface="Abril Fatface"/>
                <a:ea typeface="Abril Fatface"/>
                <a:cs typeface="Abril Fatface"/>
                <a:sym typeface="Abril Fatface"/>
              </a:rPr>
              <a:t>BORCELLE</a:t>
            </a:r>
          </a:p>
        </p:txBody>
      </p:sp>
      <p:sp>
        <p:nvSpPr>
          <p:cNvPr name="TextBox 17" id="17"/>
          <p:cNvSpPr txBox="true"/>
          <p:nvPr/>
        </p:nvSpPr>
        <p:spPr>
          <a:xfrm rot="0">
            <a:off x="9845597" y="2729416"/>
            <a:ext cx="6795493" cy="933450"/>
          </a:xfrm>
          <a:prstGeom prst="rect">
            <a:avLst/>
          </a:prstGeom>
        </p:spPr>
        <p:txBody>
          <a:bodyPr anchor="t" rtlCol="false" tIns="0" lIns="0" bIns="0" rIns="0">
            <a:spAutoFit/>
          </a:bodyPr>
          <a:lstStyle/>
          <a:p>
            <a:pPr algn="l">
              <a:lnSpc>
                <a:spcPts val="6750"/>
              </a:lnSpc>
            </a:pPr>
            <a:r>
              <a:rPr lang="en-US" sz="7500">
                <a:solidFill>
                  <a:srgbClr val="0B2F3D"/>
                </a:solidFill>
                <a:latin typeface="Abril Fatface"/>
                <a:ea typeface="Abril Fatface"/>
                <a:cs typeface="Abril Fatface"/>
                <a:sym typeface="Abril Fatface"/>
              </a:rPr>
              <a:t>Introduction</a:t>
            </a:r>
          </a:p>
        </p:txBody>
      </p:sp>
      <p:sp>
        <p:nvSpPr>
          <p:cNvPr name="TextBox 18" id="18"/>
          <p:cNvSpPr txBox="true"/>
          <p:nvPr/>
        </p:nvSpPr>
        <p:spPr>
          <a:xfrm rot="0">
            <a:off x="15358722" y="9248346"/>
            <a:ext cx="1900578" cy="330200"/>
          </a:xfrm>
          <a:prstGeom prst="rect">
            <a:avLst/>
          </a:prstGeom>
        </p:spPr>
        <p:txBody>
          <a:bodyPr anchor="t" rtlCol="false" tIns="0" lIns="0" bIns="0" rIns="0">
            <a:spAutoFit/>
          </a:bodyPr>
          <a:lstStyle/>
          <a:p>
            <a:pPr algn="r">
              <a:lnSpc>
                <a:spcPts val="2499"/>
              </a:lnSpc>
            </a:pPr>
            <a:r>
              <a:rPr lang="en-US" sz="2499">
                <a:solidFill>
                  <a:srgbClr val="0B2F3D"/>
                </a:solidFill>
                <a:latin typeface="Roboto"/>
                <a:ea typeface="Roboto"/>
                <a:cs typeface="Roboto"/>
                <a:sym typeface="Roboto"/>
              </a:rPr>
              <a:t>Page 01</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58300"/>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63529"/>
            <a:ext cx="1900578" cy="824779"/>
          </a:xfrm>
          <a:custGeom>
            <a:avLst/>
            <a:gdLst/>
            <a:ahLst/>
            <a:cxnLst/>
            <a:rect r="r" b="b" t="t" l="l"/>
            <a:pathLst>
              <a:path h="824779" w="1900578">
                <a:moveTo>
                  <a:pt x="0" y="0"/>
                </a:moveTo>
                <a:lnTo>
                  <a:pt x="1900578" y="0"/>
                </a:lnTo>
                <a:lnTo>
                  <a:pt x="1900578" y="824778"/>
                </a:lnTo>
                <a:lnTo>
                  <a:pt x="0" y="8247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5358722" y="9248346"/>
            <a:ext cx="1900578" cy="330200"/>
          </a:xfrm>
          <a:prstGeom prst="rect">
            <a:avLst/>
          </a:prstGeom>
        </p:spPr>
        <p:txBody>
          <a:bodyPr anchor="t" rtlCol="false" tIns="0" lIns="0" bIns="0" rIns="0">
            <a:spAutoFit/>
          </a:bodyPr>
          <a:lstStyle/>
          <a:p>
            <a:pPr algn="r">
              <a:lnSpc>
                <a:spcPts val="2499"/>
              </a:lnSpc>
            </a:pPr>
            <a:r>
              <a:rPr lang="en-US" sz="2499">
                <a:solidFill>
                  <a:srgbClr val="0B2F3D"/>
                </a:solidFill>
                <a:latin typeface="Roboto"/>
                <a:ea typeface="Roboto"/>
                <a:cs typeface="Roboto"/>
                <a:sym typeface="Roboto"/>
              </a:rPr>
              <a:t>Page 02</a:t>
            </a:r>
          </a:p>
        </p:txBody>
      </p:sp>
      <p:sp>
        <p:nvSpPr>
          <p:cNvPr name="Freeform 5" id="5"/>
          <p:cNvSpPr/>
          <p:nvPr/>
        </p:nvSpPr>
        <p:spPr>
          <a:xfrm flipH="false" flipV="false" rot="0">
            <a:off x="547357" y="611470"/>
            <a:ext cx="6025241" cy="2914025"/>
          </a:xfrm>
          <a:custGeom>
            <a:avLst/>
            <a:gdLst/>
            <a:ahLst/>
            <a:cxnLst/>
            <a:rect r="r" b="b" t="t" l="l"/>
            <a:pathLst>
              <a:path h="2914025" w="6025241">
                <a:moveTo>
                  <a:pt x="0" y="0"/>
                </a:moveTo>
                <a:lnTo>
                  <a:pt x="6025241" y="0"/>
                </a:lnTo>
                <a:lnTo>
                  <a:pt x="6025241" y="2914025"/>
                </a:lnTo>
                <a:lnTo>
                  <a:pt x="0" y="291402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4536767" y="1488307"/>
            <a:ext cx="1489806" cy="1259563"/>
          </a:xfrm>
          <a:custGeom>
            <a:avLst/>
            <a:gdLst/>
            <a:ahLst/>
            <a:cxnLst/>
            <a:rect r="r" b="b" t="t" l="l"/>
            <a:pathLst>
              <a:path h="1259563" w="1489806">
                <a:moveTo>
                  <a:pt x="0" y="0"/>
                </a:moveTo>
                <a:lnTo>
                  <a:pt x="1489805" y="0"/>
                </a:lnTo>
                <a:lnTo>
                  <a:pt x="1489805" y="1259563"/>
                </a:lnTo>
                <a:lnTo>
                  <a:pt x="0" y="125956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4261347" y="3754095"/>
            <a:ext cx="10042862" cy="990601"/>
          </a:xfrm>
          <a:prstGeom prst="rect">
            <a:avLst/>
          </a:prstGeom>
        </p:spPr>
        <p:txBody>
          <a:bodyPr anchor="t" rtlCol="false" tIns="0" lIns="0" bIns="0" rIns="0">
            <a:spAutoFit/>
          </a:bodyPr>
          <a:lstStyle/>
          <a:p>
            <a:pPr algn="ctr">
              <a:lnSpc>
                <a:spcPts val="7200"/>
              </a:lnSpc>
            </a:pPr>
            <a:r>
              <a:rPr lang="en-US" sz="8000">
                <a:solidFill>
                  <a:srgbClr val="0B2F3D"/>
                </a:solidFill>
                <a:latin typeface="Abril Fatface"/>
                <a:ea typeface="Abril Fatface"/>
                <a:cs typeface="Abril Fatface"/>
                <a:sym typeface="Abril Fatface"/>
              </a:rPr>
              <a:t>BackGround </a:t>
            </a:r>
          </a:p>
        </p:txBody>
      </p:sp>
      <p:sp>
        <p:nvSpPr>
          <p:cNvPr name="TextBox 8" id="8"/>
          <p:cNvSpPr txBox="true"/>
          <p:nvPr/>
        </p:nvSpPr>
        <p:spPr>
          <a:xfrm rot="0">
            <a:off x="3559977" y="5318982"/>
            <a:ext cx="11947151" cy="2713357"/>
          </a:xfrm>
          <a:prstGeom prst="rect">
            <a:avLst/>
          </a:prstGeom>
        </p:spPr>
        <p:txBody>
          <a:bodyPr anchor="t" rtlCol="false" tIns="0" lIns="0" bIns="0" rIns="0">
            <a:spAutoFit/>
          </a:bodyPr>
          <a:lstStyle/>
          <a:p>
            <a:pPr algn="l" marL="734051" indent="-367026" lvl="1">
              <a:lnSpc>
                <a:spcPts val="5439"/>
              </a:lnSpc>
              <a:buFont typeface="Arial"/>
              <a:buChar char="•"/>
            </a:pPr>
            <a:r>
              <a:rPr lang="en-US" sz="3399">
                <a:solidFill>
                  <a:srgbClr val="000000"/>
                </a:solidFill>
                <a:latin typeface="Roboto"/>
                <a:ea typeface="Roboto"/>
                <a:cs typeface="Roboto"/>
                <a:sym typeface="Roboto"/>
              </a:rPr>
              <a:t>Inspired by OS Lab coursework. </a:t>
            </a:r>
          </a:p>
          <a:p>
            <a:pPr algn="l" marL="734051" indent="-367026" lvl="1">
              <a:lnSpc>
                <a:spcPts val="5439"/>
              </a:lnSpc>
              <a:buFont typeface="Arial"/>
              <a:buChar char="•"/>
            </a:pPr>
            <a:r>
              <a:rPr lang="en-US" sz="3399">
                <a:solidFill>
                  <a:srgbClr val="000000"/>
                </a:solidFill>
                <a:latin typeface="Roboto"/>
                <a:ea typeface="Roboto"/>
                <a:cs typeface="Roboto"/>
                <a:sym typeface="Roboto"/>
              </a:rPr>
              <a:t>Combines multiple scheduling techniques into one tool. </a:t>
            </a:r>
          </a:p>
          <a:p>
            <a:pPr algn="l" marL="734051" indent="-367026" lvl="1">
              <a:lnSpc>
                <a:spcPts val="5439"/>
              </a:lnSpc>
              <a:buFont typeface="Arial"/>
              <a:buChar char="•"/>
            </a:pPr>
            <a:r>
              <a:rPr lang="en-US" sz="3399">
                <a:solidFill>
                  <a:srgbClr val="000000"/>
                </a:solidFill>
                <a:latin typeface="Roboto"/>
                <a:ea typeface="Roboto"/>
                <a:cs typeface="Roboto"/>
                <a:sym typeface="Roboto"/>
              </a:rPr>
              <a:t>Simplifies algorithm learning &amp; comparison. </a:t>
            </a:r>
          </a:p>
          <a:p>
            <a:pPr algn="l" marL="734051" indent="-367026" lvl="1">
              <a:lnSpc>
                <a:spcPts val="5439"/>
              </a:lnSpc>
              <a:buFont typeface="Arial"/>
              <a:buChar char="•"/>
            </a:pPr>
            <a:r>
              <a:rPr lang="en-US" sz="3399">
                <a:solidFill>
                  <a:srgbClr val="000000"/>
                </a:solidFill>
                <a:latin typeface="Roboto"/>
                <a:ea typeface="Roboto"/>
                <a:cs typeface="Roboto"/>
                <a:sym typeface="Roboto"/>
              </a:rPr>
              <a:t>Added Priority Scheduling for broader scope.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58300"/>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63529"/>
            <a:ext cx="1900578" cy="824779"/>
          </a:xfrm>
          <a:custGeom>
            <a:avLst/>
            <a:gdLst/>
            <a:ahLst/>
            <a:cxnLst/>
            <a:rect r="r" b="b" t="t" l="l"/>
            <a:pathLst>
              <a:path h="824779" w="1900578">
                <a:moveTo>
                  <a:pt x="0" y="0"/>
                </a:moveTo>
                <a:lnTo>
                  <a:pt x="1900578" y="0"/>
                </a:lnTo>
                <a:lnTo>
                  <a:pt x="1900578" y="824778"/>
                </a:lnTo>
                <a:lnTo>
                  <a:pt x="0" y="8247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5358722" y="9248346"/>
            <a:ext cx="1900578" cy="330200"/>
          </a:xfrm>
          <a:prstGeom prst="rect">
            <a:avLst/>
          </a:prstGeom>
        </p:spPr>
        <p:txBody>
          <a:bodyPr anchor="t" rtlCol="false" tIns="0" lIns="0" bIns="0" rIns="0">
            <a:spAutoFit/>
          </a:bodyPr>
          <a:lstStyle/>
          <a:p>
            <a:pPr algn="r">
              <a:lnSpc>
                <a:spcPts val="2499"/>
              </a:lnSpc>
            </a:pPr>
            <a:r>
              <a:rPr lang="en-US" sz="2499">
                <a:solidFill>
                  <a:srgbClr val="0B2F3D"/>
                </a:solidFill>
                <a:latin typeface="Roboto"/>
                <a:ea typeface="Roboto"/>
                <a:cs typeface="Roboto"/>
                <a:sym typeface="Roboto"/>
              </a:rPr>
              <a:t>Page 03</a:t>
            </a:r>
          </a:p>
        </p:txBody>
      </p:sp>
      <p:sp>
        <p:nvSpPr>
          <p:cNvPr name="Freeform 5" id="5"/>
          <p:cNvSpPr/>
          <p:nvPr/>
        </p:nvSpPr>
        <p:spPr>
          <a:xfrm flipH="false" flipV="false" rot="0">
            <a:off x="4238819" y="1028700"/>
            <a:ext cx="3630502" cy="3630502"/>
          </a:xfrm>
          <a:custGeom>
            <a:avLst/>
            <a:gdLst/>
            <a:ahLst/>
            <a:cxnLst/>
            <a:rect r="r" b="b" t="t" l="l"/>
            <a:pathLst>
              <a:path h="3630502" w="3630502">
                <a:moveTo>
                  <a:pt x="0" y="0"/>
                </a:moveTo>
                <a:lnTo>
                  <a:pt x="3630501" y="0"/>
                </a:lnTo>
                <a:lnTo>
                  <a:pt x="3630501" y="3630502"/>
                </a:lnTo>
                <a:lnTo>
                  <a:pt x="0" y="3630502"/>
                </a:lnTo>
                <a:lnTo>
                  <a:pt x="0" y="0"/>
                </a:lnTo>
                <a:close/>
              </a:path>
            </a:pathLst>
          </a:custGeom>
          <a:blipFill>
            <a:blip r:embed="rId6">
              <a:alphaModFix amt="5000"/>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3538827" y="2796193"/>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8">
              <a:alphaModFix amt="7999"/>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4919512" y="1950296"/>
            <a:ext cx="8448975" cy="990601"/>
          </a:xfrm>
          <a:prstGeom prst="rect">
            <a:avLst/>
          </a:prstGeom>
        </p:spPr>
        <p:txBody>
          <a:bodyPr anchor="t" rtlCol="false" tIns="0" lIns="0" bIns="0" rIns="0">
            <a:spAutoFit/>
          </a:bodyPr>
          <a:lstStyle/>
          <a:p>
            <a:pPr algn="ctr">
              <a:lnSpc>
                <a:spcPts val="7200"/>
              </a:lnSpc>
            </a:pPr>
            <a:r>
              <a:rPr lang="en-US" sz="8000">
                <a:solidFill>
                  <a:srgbClr val="0B2F3D"/>
                </a:solidFill>
                <a:latin typeface="Abril Fatface"/>
                <a:ea typeface="Abril Fatface"/>
                <a:cs typeface="Abril Fatface"/>
                <a:sym typeface="Abril Fatface"/>
              </a:rPr>
              <a:t>Methodology</a:t>
            </a:r>
          </a:p>
        </p:txBody>
      </p:sp>
      <p:grpSp>
        <p:nvGrpSpPr>
          <p:cNvPr name="Group 8" id="8"/>
          <p:cNvGrpSpPr/>
          <p:nvPr/>
        </p:nvGrpSpPr>
        <p:grpSpPr>
          <a:xfrm rot="0">
            <a:off x="1028700" y="3557012"/>
            <a:ext cx="7781625" cy="1708475"/>
            <a:chOff x="0" y="0"/>
            <a:chExt cx="2049481" cy="449969"/>
          </a:xfrm>
        </p:grpSpPr>
        <p:sp>
          <p:nvSpPr>
            <p:cNvPr name="Freeform 9" id="9"/>
            <p:cNvSpPr/>
            <p:nvPr/>
          </p:nvSpPr>
          <p:spPr>
            <a:xfrm flipH="false" flipV="false" rot="0">
              <a:off x="0" y="0"/>
              <a:ext cx="2049481" cy="449969"/>
            </a:xfrm>
            <a:custGeom>
              <a:avLst/>
              <a:gdLst/>
              <a:ahLst/>
              <a:cxnLst/>
              <a:rect r="r" b="b" t="t" l="l"/>
              <a:pathLst>
                <a:path h="449969" w="2049481">
                  <a:moveTo>
                    <a:pt x="1846281" y="0"/>
                  </a:moveTo>
                  <a:cubicBezTo>
                    <a:pt x="1958506" y="0"/>
                    <a:pt x="2049481" y="100729"/>
                    <a:pt x="2049481" y="224984"/>
                  </a:cubicBezTo>
                  <a:cubicBezTo>
                    <a:pt x="2049481" y="349240"/>
                    <a:pt x="1958506" y="449969"/>
                    <a:pt x="1846281" y="449969"/>
                  </a:cubicBezTo>
                  <a:lnTo>
                    <a:pt x="203200" y="449969"/>
                  </a:lnTo>
                  <a:cubicBezTo>
                    <a:pt x="90976" y="449969"/>
                    <a:pt x="0" y="349240"/>
                    <a:pt x="0" y="224984"/>
                  </a:cubicBezTo>
                  <a:cubicBezTo>
                    <a:pt x="0" y="100729"/>
                    <a:pt x="90976" y="0"/>
                    <a:pt x="203200" y="0"/>
                  </a:cubicBezTo>
                  <a:close/>
                </a:path>
              </a:pathLst>
            </a:custGeom>
            <a:solidFill>
              <a:srgbClr val="0B2F3D"/>
            </a:solidFill>
          </p:spPr>
        </p:sp>
        <p:sp>
          <p:nvSpPr>
            <p:cNvPr name="TextBox 10" id="10"/>
            <p:cNvSpPr txBox="true"/>
            <p:nvPr/>
          </p:nvSpPr>
          <p:spPr>
            <a:xfrm>
              <a:off x="0" y="19050"/>
              <a:ext cx="2049481" cy="430919"/>
            </a:xfrm>
            <a:prstGeom prst="rect">
              <a:avLst/>
            </a:prstGeom>
          </p:spPr>
          <p:txBody>
            <a:bodyPr anchor="ctr" rtlCol="false" tIns="50800" lIns="50800" bIns="50800" rIns="50800"/>
            <a:lstStyle/>
            <a:p>
              <a:pPr algn="ctr">
                <a:lnSpc>
                  <a:spcPts val="1942"/>
                </a:lnSpc>
              </a:pPr>
            </a:p>
          </p:txBody>
        </p:sp>
      </p:grpSp>
      <p:grpSp>
        <p:nvGrpSpPr>
          <p:cNvPr name="Group 11" id="11"/>
          <p:cNvGrpSpPr/>
          <p:nvPr/>
        </p:nvGrpSpPr>
        <p:grpSpPr>
          <a:xfrm rot="0">
            <a:off x="1347903" y="3315788"/>
            <a:ext cx="2190923" cy="2190923"/>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14300" cap="sq">
              <a:solidFill>
                <a:srgbClr val="ED8C02"/>
              </a:solidFill>
              <a:prstDash val="solid"/>
              <a:miter/>
            </a:ln>
          </p:spPr>
        </p:sp>
        <p:sp>
          <p:nvSpPr>
            <p:cNvPr name="TextBox 13" id="13"/>
            <p:cNvSpPr txBox="true"/>
            <p:nvPr/>
          </p:nvSpPr>
          <p:spPr>
            <a:xfrm>
              <a:off x="76200" y="95250"/>
              <a:ext cx="660400" cy="641350"/>
            </a:xfrm>
            <a:prstGeom prst="rect">
              <a:avLst/>
            </a:prstGeom>
          </p:spPr>
          <p:txBody>
            <a:bodyPr anchor="ctr" rtlCol="false" tIns="50800" lIns="50800" bIns="50800" rIns="50800"/>
            <a:lstStyle/>
            <a:p>
              <a:pPr algn="ctr">
                <a:lnSpc>
                  <a:spcPts val="1942"/>
                </a:lnSpc>
              </a:pPr>
            </a:p>
          </p:txBody>
        </p:sp>
      </p:grpSp>
      <p:sp>
        <p:nvSpPr>
          <p:cNvPr name="TextBox 14" id="14"/>
          <p:cNvSpPr txBox="true"/>
          <p:nvPr/>
        </p:nvSpPr>
        <p:spPr>
          <a:xfrm rot="0">
            <a:off x="1575600" y="4125500"/>
            <a:ext cx="1735529" cy="742950"/>
          </a:xfrm>
          <a:prstGeom prst="rect">
            <a:avLst/>
          </a:prstGeom>
        </p:spPr>
        <p:txBody>
          <a:bodyPr anchor="t" rtlCol="false" tIns="0" lIns="0" bIns="0" rIns="0">
            <a:spAutoFit/>
          </a:bodyPr>
          <a:lstStyle/>
          <a:p>
            <a:pPr algn="ctr">
              <a:lnSpc>
                <a:spcPts val="5400"/>
              </a:lnSpc>
            </a:pPr>
            <a:r>
              <a:rPr lang="en-US" sz="6000">
                <a:solidFill>
                  <a:srgbClr val="0B2F3D"/>
                </a:solidFill>
                <a:latin typeface="Abril Fatface"/>
                <a:ea typeface="Abril Fatface"/>
                <a:cs typeface="Abril Fatface"/>
                <a:sym typeface="Abril Fatface"/>
              </a:rPr>
              <a:t>01</a:t>
            </a:r>
          </a:p>
        </p:txBody>
      </p:sp>
      <p:sp>
        <p:nvSpPr>
          <p:cNvPr name="TextBox 15" id="15"/>
          <p:cNvSpPr txBox="true"/>
          <p:nvPr/>
        </p:nvSpPr>
        <p:spPr>
          <a:xfrm rot="0">
            <a:off x="4007840" y="3881659"/>
            <a:ext cx="4416871" cy="986791"/>
          </a:xfrm>
          <a:prstGeom prst="rect">
            <a:avLst/>
          </a:prstGeom>
        </p:spPr>
        <p:txBody>
          <a:bodyPr anchor="t" rtlCol="false" tIns="0" lIns="0" bIns="0" rIns="0">
            <a:spAutoFit/>
          </a:bodyPr>
          <a:lstStyle/>
          <a:p>
            <a:pPr algn="l">
              <a:lnSpc>
                <a:spcPts val="4019"/>
              </a:lnSpc>
            </a:pPr>
            <a:r>
              <a:rPr lang="en-US" sz="2512" b="true">
                <a:solidFill>
                  <a:srgbClr val="FFFFFF"/>
                </a:solidFill>
                <a:latin typeface="Roboto Bold"/>
                <a:ea typeface="Roboto Bold"/>
                <a:cs typeface="Roboto Bold"/>
                <a:sym typeface="Roboto Bold"/>
              </a:rPr>
              <a:t>Environment</a:t>
            </a:r>
            <a:r>
              <a:rPr lang="en-US" sz="2512">
                <a:solidFill>
                  <a:srgbClr val="FFFFFF"/>
                </a:solidFill>
                <a:latin typeface="Roboto"/>
                <a:ea typeface="Roboto"/>
                <a:cs typeface="Roboto"/>
                <a:sym typeface="Roboto"/>
              </a:rPr>
              <a:t>: Used Cygwin for Linux scripting on Windows.</a:t>
            </a:r>
          </a:p>
        </p:txBody>
      </p:sp>
      <p:grpSp>
        <p:nvGrpSpPr>
          <p:cNvPr name="Group 16" id="16"/>
          <p:cNvGrpSpPr/>
          <p:nvPr/>
        </p:nvGrpSpPr>
        <p:grpSpPr>
          <a:xfrm rot="0">
            <a:off x="1028700" y="6116412"/>
            <a:ext cx="7887000" cy="2346346"/>
            <a:chOff x="0" y="0"/>
            <a:chExt cx="1891908" cy="562834"/>
          </a:xfrm>
        </p:grpSpPr>
        <p:sp>
          <p:nvSpPr>
            <p:cNvPr name="Freeform 17" id="17"/>
            <p:cNvSpPr/>
            <p:nvPr/>
          </p:nvSpPr>
          <p:spPr>
            <a:xfrm flipH="false" flipV="false" rot="0">
              <a:off x="0" y="0"/>
              <a:ext cx="1891908" cy="562834"/>
            </a:xfrm>
            <a:custGeom>
              <a:avLst/>
              <a:gdLst/>
              <a:ahLst/>
              <a:cxnLst/>
              <a:rect r="r" b="b" t="t" l="l"/>
              <a:pathLst>
                <a:path h="562834" w="1891908">
                  <a:moveTo>
                    <a:pt x="1688708" y="0"/>
                  </a:moveTo>
                  <a:cubicBezTo>
                    <a:pt x="1800933" y="0"/>
                    <a:pt x="1891908" y="125995"/>
                    <a:pt x="1891908" y="281417"/>
                  </a:cubicBezTo>
                  <a:cubicBezTo>
                    <a:pt x="1891908" y="436839"/>
                    <a:pt x="1800933" y="562834"/>
                    <a:pt x="1688708" y="562834"/>
                  </a:cubicBezTo>
                  <a:lnTo>
                    <a:pt x="203200" y="562834"/>
                  </a:lnTo>
                  <a:cubicBezTo>
                    <a:pt x="90976" y="562834"/>
                    <a:pt x="0" y="436839"/>
                    <a:pt x="0" y="281417"/>
                  </a:cubicBezTo>
                  <a:cubicBezTo>
                    <a:pt x="0" y="125995"/>
                    <a:pt x="90976" y="0"/>
                    <a:pt x="203200" y="0"/>
                  </a:cubicBezTo>
                  <a:close/>
                </a:path>
              </a:pathLst>
            </a:custGeom>
            <a:solidFill>
              <a:srgbClr val="0B2F3D"/>
            </a:solidFill>
          </p:spPr>
        </p:sp>
        <p:sp>
          <p:nvSpPr>
            <p:cNvPr name="TextBox 18" id="18"/>
            <p:cNvSpPr txBox="true"/>
            <p:nvPr/>
          </p:nvSpPr>
          <p:spPr>
            <a:xfrm>
              <a:off x="0" y="19050"/>
              <a:ext cx="1891908" cy="543784"/>
            </a:xfrm>
            <a:prstGeom prst="rect">
              <a:avLst/>
            </a:prstGeom>
          </p:spPr>
          <p:txBody>
            <a:bodyPr anchor="ctr" rtlCol="false" tIns="50800" lIns="50800" bIns="50800" rIns="50800"/>
            <a:lstStyle/>
            <a:p>
              <a:pPr algn="ctr">
                <a:lnSpc>
                  <a:spcPts val="1942"/>
                </a:lnSpc>
              </a:pPr>
            </a:p>
          </p:txBody>
        </p:sp>
      </p:grpSp>
      <p:grpSp>
        <p:nvGrpSpPr>
          <p:cNvPr name="Group 19" id="19"/>
          <p:cNvGrpSpPr/>
          <p:nvPr/>
        </p:nvGrpSpPr>
        <p:grpSpPr>
          <a:xfrm rot="0">
            <a:off x="1254248" y="5996635"/>
            <a:ext cx="2591387" cy="2591387"/>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14300" cap="sq">
              <a:solidFill>
                <a:srgbClr val="ED8C02"/>
              </a:solidFill>
              <a:prstDash val="solid"/>
              <a:miter/>
            </a:ln>
          </p:spPr>
        </p:sp>
        <p:sp>
          <p:nvSpPr>
            <p:cNvPr name="TextBox 21" id="21"/>
            <p:cNvSpPr txBox="true"/>
            <p:nvPr/>
          </p:nvSpPr>
          <p:spPr>
            <a:xfrm>
              <a:off x="76200" y="95250"/>
              <a:ext cx="660400" cy="641350"/>
            </a:xfrm>
            <a:prstGeom prst="rect">
              <a:avLst/>
            </a:prstGeom>
          </p:spPr>
          <p:txBody>
            <a:bodyPr anchor="ctr" rtlCol="false" tIns="50800" lIns="50800" bIns="50800" rIns="50800"/>
            <a:lstStyle/>
            <a:p>
              <a:pPr algn="ctr">
                <a:lnSpc>
                  <a:spcPts val="1942"/>
                </a:lnSpc>
              </a:pPr>
            </a:p>
          </p:txBody>
        </p:sp>
      </p:grpSp>
      <p:sp>
        <p:nvSpPr>
          <p:cNvPr name="TextBox 22" id="22"/>
          <p:cNvSpPr txBox="true"/>
          <p:nvPr/>
        </p:nvSpPr>
        <p:spPr>
          <a:xfrm rot="0">
            <a:off x="1572855" y="6987891"/>
            <a:ext cx="1735529" cy="742950"/>
          </a:xfrm>
          <a:prstGeom prst="rect">
            <a:avLst/>
          </a:prstGeom>
        </p:spPr>
        <p:txBody>
          <a:bodyPr anchor="t" rtlCol="false" tIns="0" lIns="0" bIns="0" rIns="0">
            <a:spAutoFit/>
          </a:bodyPr>
          <a:lstStyle/>
          <a:p>
            <a:pPr algn="ctr">
              <a:lnSpc>
                <a:spcPts val="5400"/>
              </a:lnSpc>
            </a:pPr>
            <a:r>
              <a:rPr lang="en-US" sz="6000">
                <a:solidFill>
                  <a:srgbClr val="0B2F3D"/>
                </a:solidFill>
                <a:latin typeface="Abril Fatface"/>
                <a:ea typeface="Abril Fatface"/>
                <a:cs typeface="Abril Fatface"/>
                <a:sym typeface="Abril Fatface"/>
              </a:rPr>
              <a:t>03</a:t>
            </a:r>
          </a:p>
        </p:txBody>
      </p:sp>
      <p:sp>
        <p:nvSpPr>
          <p:cNvPr name="TextBox 23" id="23"/>
          <p:cNvSpPr txBox="true"/>
          <p:nvPr/>
        </p:nvSpPr>
        <p:spPr>
          <a:xfrm rot="0">
            <a:off x="4007840" y="6134063"/>
            <a:ext cx="4770379" cy="2221279"/>
          </a:xfrm>
          <a:prstGeom prst="rect">
            <a:avLst/>
          </a:prstGeom>
        </p:spPr>
        <p:txBody>
          <a:bodyPr anchor="t" rtlCol="false" tIns="0" lIns="0" bIns="0" rIns="0">
            <a:spAutoFit/>
          </a:bodyPr>
          <a:lstStyle/>
          <a:p>
            <a:pPr algn="l">
              <a:lnSpc>
                <a:spcPts val="3538"/>
              </a:lnSpc>
            </a:pPr>
            <a:r>
              <a:rPr lang="en-US" sz="2211" b="true">
                <a:solidFill>
                  <a:srgbClr val="FFFFFF"/>
                </a:solidFill>
                <a:latin typeface="Roboto Bold"/>
                <a:ea typeface="Roboto Bold"/>
                <a:cs typeface="Roboto Bold"/>
                <a:sym typeface="Roboto Bold"/>
              </a:rPr>
              <a:t>Design &amp; Implementation: </a:t>
            </a:r>
            <a:r>
              <a:rPr lang="en-US" sz="2211">
                <a:solidFill>
                  <a:srgbClr val="FFFFFF"/>
                </a:solidFill>
                <a:latin typeface="Roboto"/>
                <a:ea typeface="Roboto"/>
                <a:cs typeface="Roboto"/>
                <a:sym typeface="Roboto"/>
              </a:rPr>
              <a:t>Menu-driven script with clear options for each algorithm. Functions handle inputs, compute outcomes, and display results.</a:t>
            </a:r>
          </a:p>
        </p:txBody>
      </p:sp>
      <p:grpSp>
        <p:nvGrpSpPr>
          <p:cNvPr name="Group 24" id="24"/>
          <p:cNvGrpSpPr/>
          <p:nvPr/>
        </p:nvGrpSpPr>
        <p:grpSpPr>
          <a:xfrm rot="0">
            <a:off x="9477675" y="3557012"/>
            <a:ext cx="7781625" cy="1708475"/>
            <a:chOff x="0" y="0"/>
            <a:chExt cx="2049481" cy="449969"/>
          </a:xfrm>
        </p:grpSpPr>
        <p:sp>
          <p:nvSpPr>
            <p:cNvPr name="Freeform 25" id="25"/>
            <p:cNvSpPr/>
            <p:nvPr/>
          </p:nvSpPr>
          <p:spPr>
            <a:xfrm flipH="false" flipV="false" rot="0">
              <a:off x="0" y="0"/>
              <a:ext cx="2049481" cy="449969"/>
            </a:xfrm>
            <a:custGeom>
              <a:avLst/>
              <a:gdLst/>
              <a:ahLst/>
              <a:cxnLst/>
              <a:rect r="r" b="b" t="t" l="l"/>
              <a:pathLst>
                <a:path h="449969" w="2049481">
                  <a:moveTo>
                    <a:pt x="1846281" y="0"/>
                  </a:moveTo>
                  <a:cubicBezTo>
                    <a:pt x="1958506" y="0"/>
                    <a:pt x="2049481" y="100729"/>
                    <a:pt x="2049481" y="224984"/>
                  </a:cubicBezTo>
                  <a:cubicBezTo>
                    <a:pt x="2049481" y="349240"/>
                    <a:pt x="1958506" y="449969"/>
                    <a:pt x="1846281" y="449969"/>
                  </a:cubicBezTo>
                  <a:lnTo>
                    <a:pt x="203200" y="449969"/>
                  </a:lnTo>
                  <a:cubicBezTo>
                    <a:pt x="90976" y="449969"/>
                    <a:pt x="0" y="349240"/>
                    <a:pt x="0" y="224984"/>
                  </a:cubicBezTo>
                  <a:cubicBezTo>
                    <a:pt x="0" y="100729"/>
                    <a:pt x="90976" y="0"/>
                    <a:pt x="203200" y="0"/>
                  </a:cubicBezTo>
                  <a:close/>
                </a:path>
              </a:pathLst>
            </a:custGeom>
            <a:solidFill>
              <a:srgbClr val="0B2F3D"/>
            </a:solidFill>
          </p:spPr>
        </p:sp>
        <p:sp>
          <p:nvSpPr>
            <p:cNvPr name="TextBox 26" id="26"/>
            <p:cNvSpPr txBox="true"/>
            <p:nvPr/>
          </p:nvSpPr>
          <p:spPr>
            <a:xfrm>
              <a:off x="0" y="19050"/>
              <a:ext cx="2049481" cy="430919"/>
            </a:xfrm>
            <a:prstGeom prst="rect">
              <a:avLst/>
            </a:prstGeom>
          </p:spPr>
          <p:txBody>
            <a:bodyPr anchor="ctr" rtlCol="false" tIns="50800" lIns="50800" bIns="50800" rIns="50800"/>
            <a:lstStyle/>
            <a:p>
              <a:pPr algn="ctr">
                <a:lnSpc>
                  <a:spcPts val="1942"/>
                </a:lnSpc>
              </a:pPr>
            </a:p>
          </p:txBody>
        </p:sp>
      </p:grpSp>
      <p:grpSp>
        <p:nvGrpSpPr>
          <p:cNvPr name="Group 27" id="27"/>
          <p:cNvGrpSpPr/>
          <p:nvPr/>
        </p:nvGrpSpPr>
        <p:grpSpPr>
          <a:xfrm rot="0">
            <a:off x="9796879" y="3315788"/>
            <a:ext cx="2190923" cy="2190923"/>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14300" cap="sq">
              <a:solidFill>
                <a:srgbClr val="ED8C02"/>
              </a:solidFill>
              <a:prstDash val="solid"/>
              <a:miter/>
            </a:ln>
          </p:spPr>
        </p:sp>
        <p:sp>
          <p:nvSpPr>
            <p:cNvPr name="TextBox 29" id="29"/>
            <p:cNvSpPr txBox="true"/>
            <p:nvPr/>
          </p:nvSpPr>
          <p:spPr>
            <a:xfrm>
              <a:off x="76200" y="95250"/>
              <a:ext cx="660400" cy="641350"/>
            </a:xfrm>
            <a:prstGeom prst="rect">
              <a:avLst/>
            </a:prstGeom>
          </p:spPr>
          <p:txBody>
            <a:bodyPr anchor="ctr" rtlCol="false" tIns="50800" lIns="50800" bIns="50800" rIns="50800"/>
            <a:lstStyle/>
            <a:p>
              <a:pPr algn="ctr">
                <a:lnSpc>
                  <a:spcPts val="1942"/>
                </a:lnSpc>
              </a:pPr>
            </a:p>
          </p:txBody>
        </p:sp>
      </p:grpSp>
      <p:sp>
        <p:nvSpPr>
          <p:cNvPr name="TextBox 30" id="30"/>
          <p:cNvSpPr txBox="true"/>
          <p:nvPr/>
        </p:nvSpPr>
        <p:spPr>
          <a:xfrm rot="0">
            <a:off x="10024576" y="4125500"/>
            <a:ext cx="1735529" cy="742950"/>
          </a:xfrm>
          <a:prstGeom prst="rect">
            <a:avLst/>
          </a:prstGeom>
        </p:spPr>
        <p:txBody>
          <a:bodyPr anchor="t" rtlCol="false" tIns="0" lIns="0" bIns="0" rIns="0">
            <a:spAutoFit/>
          </a:bodyPr>
          <a:lstStyle/>
          <a:p>
            <a:pPr algn="ctr">
              <a:lnSpc>
                <a:spcPts val="5400"/>
              </a:lnSpc>
            </a:pPr>
            <a:r>
              <a:rPr lang="en-US" sz="6000">
                <a:solidFill>
                  <a:srgbClr val="0B2F3D"/>
                </a:solidFill>
                <a:latin typeface="Abril Fatface"/>
                <a:ea typeface="Abril Fatface"/>
                <a:cs typeface="Abril Fatface"/>
                <a:sym typeface="Abril Fatface"/>
              </a:rPr>
              <a:t>02</a:t>
            </a:r>
          </a:p>
        </p:txBody>
      </p:sp>
      <p:sp>
        <p:nvSpPr>
          <p:cNvPr name="TextBox 31" id="31"/>
          <p:cNvSpPr txBox="true"/>
          <p:nvPr/>
        </p:nvSpPr>
        <p:spPr>
          <a:xfrm rot="0">
            <a:off x="12319334" y="3932344"/>
            <a:ext cx="4561276" cy="986917"/>
          </a:xfrm>
          <a:prstGeom prst="rect">
            <a:avLst/>
          </a:prstGeom>
        </p:spPr>
        <p:txBody>
          <a:bodyPr anchor="t" rtlCol="false" tIns="0" lIns="0" bIns="0" rIns="0">
            <a:spAutoFit/>
          </a:bodyPr>
          <a:lstStyle/>
          <a:p>
            <a:pPr algn="l">
              <a:lnSpc>
                <a:spcPts val="4016"/>
              </a:lnSpc>
            </a:pPr>
            <a:r>
              <a:rPr lang="en-US" sz="2510" b="true">
                <a:solidFill>
                  <a:srgbClr val="FFFFFF"/>
                </a:solidFill>
                <a:latin typeface="Roboto Bold"/>
                <a:ea typeface="Roboto Bold"/>
                <a:cs typeface="Roboto Bold"/>
                <a:sym typeface="Roboto Bold"/>
              </a:rPr>
              <a:t>Testing:</a:t>
            </a:r>
            <a:r>
              <a:rPr lang="en-US" sz="2510">
                <a:solidFill>
                  <a:srgbClr val="FFFFFF"/>
                </a:solidFill>
                <a:latin typeface="Roboto"/>
                <a:ea typeface="Roboto"/>
                <a:cs typeface="Roboto"/>
                <a:sym typeface="Roboto"/>
              </a:rPr>
              <a:t> Tested diverse cases and handled invalid/zero inputs.</a:t>
            </a:r>
          </a:p>
        </p:txBody>
      </p:sp>
      <p:grpSp>
        <p:nvGrpSpPr>
          <p:cNvPr name="Group 32" id="32"/>
          <p:cNvGrpSpPr/>
          <p:nvPr/>
        </p:nvGrpSpPr>
        <p:grpSpPr>
          <a:xfrm rot="0">
            <a:off x="9473263" y="6116412"/>
            <a:ext cx="7887000" cy="2346346"/>
            <a:chOff x="0" y="0"/>
            <a:chExt cx="1891908" cy="562834"/>
          </a:xfrm>
        </p:grpSpPr>
        <p:sp>
          <p:nvSpPr>
            <p:cNvPr name="Freeform 33" id="33"/>
            <p:cNvSpPr/>
            <p:nvPr/>
          </p:nvSpPr>
          <p:spPr>
            <a:xfrm flipH="false" flipV="false" rot="0">
              <a:off x="0" y="0"/>
              <a:ext cx="1891908" cy="562834"/>
            </a:xfrm>
            <a:custGeom>
              <a:avLst/>
              <a:gdLst/>
              <a:ahLst/>
              <a:cxnLst/>
              <a:rect r="r" b="b" t="t" l="l"/>
              <a:pathLst>
                <a:path h="562834" w="1891908">
                  <a:moveTo>
                    <a:pt x="1688708" y="0"/>
                  </a:moveTo>
                  <a:cubicBezTo>
                    <a:pt x="1800933" y="0"/>
                    <a:pt x="1891908" y="125995"/>
                    <a:pt x="1891908" y="281417"/>
                  </a:cubicBezTo>
                  <a:cubicBezTo>
                    <a:pt x="1891908" y="436839"/>
                    <a:pt x="1800933" y="562834"/>
                    <a:pt x="1688708" y="562834"/>
                  </a:cubicBezTo>
                  <a:lnTo>
                    <a:pt x="203200" y="562834"/>
                  </a:lnTo>
                  <a:cubicBezTo>
                    <a:pt x="90976" y="562834"/>
                    <a:pt x="0" y="436839"/>
                    <a:pt x="0" y="281417"/>
                  </a:cubicBezTo>
                  <a:cubicBezTo>
                    <a:pt x="0" y="125995"/>
                    <a:pt x="90976" y="0"/>
                    <a:pt x="203200" y="0"/>
                  </a:cubicBezTo>
                  <a:close/>
                </a:path>
              </a:pathLst>
            </a:custGeom>
            <a:solidFill>
              <a:srgbClr val="0B2F3D"/>
            </a:solidFill>
          </p:spPr>
        </p:sp>
        <p:sp>
          <p:nvSpPr>
            <p:cNvPr name="TextBox 34" id="34"/>
            <p:cNvSpPr txBox="true"/>
            <p:nvPr/>
          </p:nvSpPr>
          <p:spPr>
            <a:xfrm>
              <a:off x="0" y="19050"/>
              <a:ext cx="1891908" cy="543784"/>
            </a:xfrm>
            <a:prstGeom prst="rect">
              <a:avLst/>
            </a:prstGeom>
          </p:spPr>
          <p:txBody>
            <a:bodyPr anchor="ctr" rtlCol="false" tIns="50800" lIns="50800" bIns="50800" rIns="50800"/>
            <a:lstStyle/>
            <a:p>
              <a:pPr algn="ctr">
                <a:lnSpc>
                  <a:spcPts val="1942"/>
                </a:lnSpc>
              </a:pPr>
            </a:p>
          </p:txBody>
        </p:sp>
      </p:grpSp>
      <p:grpSp>
        <p:nvGrpSpPr>
          <p:cNvPr name="Group 35" id="35"/>
          <p:cNvGrpSpPr/>
          <p:nvPr/>
        </p:nvGrpSpPr>
        <p:grpSpPr>
          <a:xfrm rot="0">
            <a:off x="9836573" y="5996635"/>
            <a:ext cx="2591387" cy="2591387"/>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14300" cap="sq">
              <a:solidFill>
                <a:srgbClr val="ED8C02"/>
              </a:solidFill>
              <a:prstDash val="solid"/>
              <a:miter/>
            </a:ln>
          </p:spPr>
        </p:sp>
        <p:sp>
          <p:nvSpPr>
            <p:cNvPr name="TextBox 37" id="37"/>
            <p:cNvSpPr txBox="true"/>
            <p:nvPr/>
          </p:nvSpPr>
          <p:spPr>
            <a:xfrm>
              <a:off x="76200" y="95250"/>
              <a:ext cx="660400" cy="641350"/>
            </a:xfrm>
            <a:prstGeom prst="rect">
              <a:avLst/>
            </a:prstGeom>
          </p:spPr>
          <p:txBody>
            <a:bodyPr anchor="ctr" rtlCol="false" tIns="50800" lIns="50800" bIns="50800" rIns="50800"/>
            <a:lstStyle/>
            <a:p>
              <a:pPr algn="ctr">
                <a:lnSpc>
                  <a:spcPts val="1942"/>
                </a:lnSpc>
              </a:pPr>
            </a:p>
          </p:txBody>
        </p:sp>
      </p:grpSp>
      <p:sp>
        <p:nvSpPr>
          <p:cNvPr name="TextBox 38" id="38"/>
          <p:cNvSpPr txBox="true"/>
          <p:nvPr/>
        </p:nvSpPr>
        <p:spPr>
          <a:xfrm rot="0">
            <a:off x="10155181" y="6987891"/>
            <a:ext cx="1735529" cy="742950"/>
          </a:xfrm>
          <a:prstGeom prst="rect">
            <a:avLst/>
          </a:prstGeom>
        </p:spPr>
        <p:txBody>
          <a:bodyPr anchor="t" rtlCol="false" tIns="0" lIns="0" bIns="0" rIns="0">
            <a:spAutoFit/>
          </a:bodyPr>
          <a:lstStyle/>
          <a:p>
            <a:pPr algn="ctr">
              <a:lnSpc>
                <a:spcPts val="5400"/>
              </a:lnSpc>
            </a:pPr>
            <a:r>
              <a:rPr lang="en-US" sz="6000">
                <a:solidFill>
                  <a:srgbClr val="0B2F3D"/>
                </a:solidFill>
                <a:latin typeface="Abril Fatface"/>
                <a:ea typeface="Abril Fatface"/>
                <a:cs typeface="Abril Fatface"/>
                <a:sym typeface="Abril Fatface"/>
              </a:rPr>
              <a:t>04</a:t>
            </a:r>
          </a:p>
        </p:txBody>
      </p:sp>
      <p:sp>
        <p:nvSpPr>
          <p:cNvPr name="TextBox 39" id="39"/>
          <p:cNvSpPr txBox="true"/>
          <p:nvPr/>
        </p:nvSpPr>
        <p:spPr>
          <a:xfrm rot="0">
            <a:off x="12589884" y="6531767"/>
            <a:ext cx="4770379" cy="2668954"/>
          </a:xfrm>
          <a:prstGeom prst="rect">
            <a:avLst/>
          </a:prstGeom>
        </p:spPr>
        <p:txBody>
          <a:bodyPr anchor="t" rtlCol="false" tIns="0" lIns="0" bIns="0" rIns="0">
            <a:spAutoFit/>
          </a:bodyPr>
          <a:lstStyle/>
          <a:p>
            <a:pPr algn="l">
              <a:lnSpc>
                <a:spcPts val="3538"/>
              </a:lnSpc>
            </a:pPr>
            <a:r>
              <a:rPr lang="en-US" sz="2211" b="true">
                <a:solidFill>
                  <a:srgbClr val="FFFFFF"/>
                </a:solidFill>
                <a:latin typeface="Roboto Bold"/>
                <a:ea typeface="Roboto Bold"/>
                <a:cs typeface="Roboto Bold"/>
                <a:sym typeface="Roboto Bold"/>
              </a:rPr>
              <a:t>Documentation: Hosted on GitHub: </a:t>
            </a:r>
            <a:r>
              <a:rPr lang="en-US" sz="2211" u="sng">
                <a:solidFill>
                  <a:srgbClr val="FFFFFF"/>
                </a:solidFill>
                <a:latin typeface="Roboto"/>
                <a:ea typeface="Roboto"/>
                <a:cs typeface="Roboto"/>
                <a:sym typeface="Roboto"/>
                <a:hlinkClick r:id="rId10" tooltip="https://github.com/Ahana-tabassum/OS_Project"/>
              </a:rPr>
              <a:t>https://github.com/Ahana-tabassum/OS_Project</a:t>
            </a:r>
          </a:p>
          <a:p>
            <a:pPr algn="l">
              <a:lnSpc>
                <a:spcPts val="3538"/>
              </a:lnSpc>
            </a:pPr>
          </a:p>
          <a:p>
            <a:pPr algn="l">
              <a:lnSpc>
                <a:spcPts val="3538"/>
              </a:lnSpc>
            </a:pPr>
          </a:p>
          <a:p>
            <a:pPr algn="l">
              <a:lnSpc>
                <a:spcPts val="3538"/>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58300"/>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63529"/>
            <a:ext cx="1900578" cy="824779"/>
          </a:xfrm>
          <a:custGeom>
            <a:avLst/>
            <a:gdLst/>
            <a:ahLst/>
            <a:cxnLst/>
            <a:rect r="r" b="b" t="t" l="l"/>
            <a:pathLst>
              <a:path h="824779" w="1900578">
                <a:moveTo>
                  <a:pt x="0" y="0"/>
                </a:moveTo>
                <a:lnTo>
                  <a:pt x="1900578" y="0"/>
                </a:lnTo>
                <a:lnTo>
                  <a:pt x="1900578" y="824778"/>
                </a:lnTo>
                <a:lnTo>
                  <a:pt x="0" y="8247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358722" y="8551482"/>
            <a:ext cx="2837586" cy="3024558"/>
          </a:xfrm>
          <a:custGeom>
            <a:avLst/>
            <a:gdLst/>
            <a:ahLst/>
            <a:cxnLst/>
            <a:rect r="r" b="b" t="t" l="l"/>
            <a:pathLst>
              <a:path h="3024558" w="2837586">
                <a:moveTo>
                  <a:pt x="0" y="0"/>
                </a:moveTo>
                <a:lnTo>
                  <a:pt x="2837586" y="0"/>
                </a:lnTo>
                <a:lnTo>
                  <a:pt x="2837586" y="3024558"/>
                </a:lnTo>
                <a:lnTo>
                  <a:pt x="0" y="3024558"/>
                </a:lnTo>
                <a:lnTo>
                  <a:pt x="0" y="0"/>
                </a:lnTo>
                <a:close/>
              </a:path>
            </a:pathLst>
          </a:custGeom>
          <a:blipFill>
            <a:blip r:embed="rId6">
              <a:alphaModFix amt="5000"/>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3811965" y="1657315"/>
            <a:ext cx="3630502" cy="3630502"/>
          </a:xfrm>
          <a:custGeom>
            <a:avLst/>
            <a:gdLst/>
            <a:ahLst/>
            <a:cxnLst/>
            <a:rect r="r" b="b" t="t" l="l"/>
            <a:pathLst>
              <a:path h="3630502" w="3630502">
                <a:moveTo>
                  <a:pt x="0" y="0"/>
                </a:moveTo>
                <a:lnTo>
                  <a:pt x="3630502" y="0"/>
                </a:lnTo>
                <a:lnTo>
                  <a:pt x="3630502" y="3630502"/>
                </a:lnTo>
                <a:lnTo>
                  <a:pt x="0" y="3630502"/>
                </a:lnTo>
                <a:lnTo>
                  <a:pt x="0" y="0"/>
                </a:lnTo>
                <a:close/>
              </a:path>
            </a:pathLst>
          </a:custGeom>
          <a:blipFill>
            <a:blip r:embed="rId8">
              <a:alphaModFix amt="5000"/>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3111973" y="3424808"/>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10">
              <a:alphaModFix amt="7999"/>
              <a:extLst>
                <a:ext uri="{96DAC541-7B7A-43D3-8B79-37D633B846F1}">
                  <asvg:svgBlip xmlns:asvg="http://schemas.microsoft.com/office/drawing/2016/SVG/main" r:embed="rId11"/>
                </a:ext>
              </a:extLst>
            </a:blip>
            <a:stretch>
              <a:fillRect l="0" t="0" r="0" b="0"/>
            </a:stretch>
          </a:blipFill>
        </p:spPr>
      </p:sp>
      <p:sp>
        <p:nvSpPr>
          <p:cNvPr name="Freeform 7" id="7"/>
          <p:cNvSpPr/>
          <p:nvPr/>
        </p:nvSpPr>
        <p:spPr>
          <a:xfrm flipH="false" flipV="false" rot="0">
            <a:off x="8315163" y="2487078"/>
            <a:ext cx="9126433" cy="5601476"/>
          </a:xfrm>
          <a:custGeom>
            <a:avLst/>
            <a:gdLst/>
            <a:ahLst/>
            <a:cxnLst/>
            <a:rect r="r" b="b" t="t" l="l"/>
            <a:pathLst>
              <a:path h="5601476" w="9126433">
                <a:moveTo>
                  <a:pt x="0" y="0"/>
                </a:moveTo>
                <a:lnTo>
                  <a:pt x="9126433" y="0"/>
                </a:lnTo>
                <a:lnTo>
                  <a:pt x="9126433" y="5601477"/>
                </a:lnTo>
                <a:lnTo>
                  <a:pt x="0" y="5601477"/>
                </a:lnTo>
                <a:lnTo>
                  <a:pt x="0" y="0"/>
                </a:lnTo>
                <a:close/>
              </a:path>
            </a:pathLst>
          </a:custGeom>
          <a:blipFill>
            <a:blip r:embed="rId12"/>
            <a:stretch>
              <a:fillRect l="0" t="0" r="0" b="0"/>
            </a:stretch>
          </a:blipFill>
        </p:spPr>
      </p:sp>
      <p:sp>
        <p:nvSpPr>
          <p:cNvPr name="TextBox 8" id="8"/>
          <p:cNvSpPr txBox="true"/>
          <p:nvPr/>
        </p:nvSpPr>
        <p:spPr>
          <a:xfrm rot="0">
            <a:off x="1028700" y="730204"/>
            <a:ext cx="1853763" cy="298496"/>
          </a:xfrm>
          <a:prstGeom prst="rect">
            <a:avLst/>
          </a:prstGeom>
        </p:spPr>
        <p:txBody>
          <a:bodyPr anchor="t" rtlCol="false" tIns="0" lIns="0" bIns="0" rIns="0">
            <a:spAutoFit/>
          </a:bodyPr>
          <a:lstStyle/>
          <a:p>
            <a:pPr algn="l">
              <a:lnSpc>
                <a:spcPts val="2162"/>
              </a:lnSpc>
            </a:pPr>
            <a:r>
              <a:rPr lang="en-US" sz="2403">
                <a:solidFill>
                  <a:srgbClr val="0B2F3D"/>
                </a:solidFill>
                <a:latin typeface="Abril Fatface"/>
                <a:ea typeface="Abril Fatface"/>
                <a:cs typeface="Abril Fatface"/>
                <a:sym typeface="Abril Fatface"/>
              </a:rPr>
              <a:t>BORCELLE</a:t>
            </a:r>
          </a:p>
        </p:txBody>
      </p:sp>
      <p:sp>
        <p:nvSpPr>
          <p:cNvPr name="TextBox 9" id="9"/>
          <p:cNvSpPr txBox="true"/>
          <p:nvPr/>
        </p:nvSpPr>
        <p:spPr>
          <a:xfrm rot="0">
            <a:off x="15358722" y="9248346"/>
            <a:ext cx="1900578" cy="330200"/>
          </a:xfrm>
          <a:prstGeom prst="rect">
            <a:avLst/>
          </a:prstGeom>
        </p:spPr>
        <p:txBody>
          <a:bodyPr anchor="t" rtlCol="false" tIns="0" lIns="0" bIns="0" rIns="0">
            <a:spAutoFit/>
          </a:bodyPr>
          <a:lstStyle/>
          <a:p>
            <a:pPr algn="r">
              <a:lnSpc>
                <a:spcPts val="2499"/>
              </a:lnSpc>
            </a:pPr>
            <a:r>
              <a:rPr lang="en-US" sz="2499">
                <a:solidFill>
                  <a:srgbClr val="0B2F3D"/>
                </a:solidFill>
                <a:latin typeface="Roboto"/>
                <a:ea typeface="Roboto"/>
                <a:cs typeface="Roboto"/>
                <a:sym typeface="Roboto"/>
              </a:rPr>
              <a:t>Page 04</a:t>
            </a:r>
          </a:p>
        </p:txBody>
      </p:sp>
      <p:sp>
        <p:nvSpPr>
          <p:cNvPr name="TextBox 10" id="10"/>
          <p:cNvSpPr txBox="true"/>
          <p:nvPr/>
        </p:nvSpPr>
        <p:spPr>
          <a:xfrm rot="0">
            <a:off x="1531885" y="2922797"/>
            <a:ext cx="4095331" cy="933450"/>
          </a:xfrm>
          <a:prstGeom prst="rect">
            <a:avLst/>
          </a:prstGeom>
        </p:spPr>
        <p:txBody>
          <a:bodyPr anchor="t" rtlCol="false" tIns="0" lIns="0" bIns="0" rIns="0">
            <a:spAutoFit/>
          </a:bodyPr>
          <a:lstStyle/>
          <a:p>
            <a:pPr algn="l">
              <a:lnSpc>
                <a:spcPts val="6750"/>
              </a:lnSpc>
            </a:pPr>
            <a:r>
              <a:rPr lang="en-US" sz="7500">
                <a:solidFill>
                  <a:srgbClr val="0B2F3D"/>
                </a:solidFill>
                <a:latin typeface="Abril Fatface"/>
                <a:ea typeface="Abril Fatface"/>
                <a:cs typeface="Abril Fatface"/>
                <a:sym typeface="Abril Fatface"/>
              </a:rPr>
              <a:t>Output</a:t>
            </a:r>
          </a:p>
        </p:txBody>
      </p:sp>
      <p:sp>
        <p:nvSpPr>
          <p:cNvPr name="TextBox 11" id="11"/>
          <p:cNvSpPr txBox="true"/>
          <p:nvPr/>
        </p:nvSpPr>
        <p:spPr>
          <a:xfrm rot="0">
            <a:off x="1251553" y="4435069"/>
            <a:ext cx="6190913" cy="3119122"/>
          </a:xfrm>
          <a:prstGeom prst="rect">
            <a:avLst/>
          </a:prstGeom>
        </p:spPr>
        <p:txBody>
          <a:bodyPr anchor="t" rtlCol="false" tIns="0" lIns="0" bIns="0" rIns="0">
            <a:spAutoFit/>
          </a:bodyPr>
          <a:lstStyle/>
          <a:p>
            <a:pPr algn="l" marL="669283" indent="-334641" lvl="1">
              <a:lnSpc>
                <a:spcPts val="4959"/>
              </a:lnSpc>
              <a:buFont typeface="Arial"/>
              <a:buChar char="•"/>
            </a:pPr>
            <a:r>
              <a:rPr lang="en-US" sz="3099">
                <a:solidFill>
                  <a:srgbClr val="000000"/>
                </a:solidFill>
                <a:latin typeface="Roboto"/>
                <a:ea typeface="Roboto"/>
                <a:cs typeface="Roboto"/>
                <a:sym typeface="Roboto"/>
              </a:rPr>
              <a:t>Correct scheduling outcomes with user inputs.</a:t>
            </a:r>
          </a:p>
          <a:p>
            <a:pPr algn="l" marL="669283" indent="-334641" lvl="1">
              <a:lnSpc>
                <a:spcPts val="4959"/>
              </a:lnSpc>
              <a:buFont typeface="Arial"/>
              <a:buChar char="•"/>
            </a:pPr>
            <a:r>
              <a:rPr lang="en-US" sz="3099">
                <a:solidFill>
                  <a:srgbClr val="000000"/>
                </a:solidFill>
                <a:latin typeface="Roboto"/>
                <a:ea typeface="Roboto"/>
                <a:cs typeface="Roboto"/>
                <a:sym typeface="Roboto"/>
              </a:rPr>
              <a:t>Educational tool for understanding CPU scheduling.</a:t>
            </a:r>
          </a:p>
          <a:p>
            <a:pPr algn="l">
              <a:lnSpc>
                <a:spcPts val="495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58300"/>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63529"/>
            <a:ext cx="1900578" cy="824779"/>
          </a:xfrm>
          <a:custGeom>
            <a:avLst/>
            <a:gdLst/>
            <a:ahLst/>
            <a:cxnLst/>
            <a:rect r="r" b="b" t="t" l="l"/>
            <a:pathLst>
              <a:path h="824779" w="1900578">
                <a:moveTo>
                  <a:pt x="0" y="0"/>
                </a:moveTo>
                <a:lnTo>
                  <a:pt x="1900578" y="0"/>
                </a:lnTo>
                <a:lnTo>
                  <a:pt x="1900578" y="824778"/>
                </a:lnTo>
                <a:lnTo>
                  <a:pt x="0" y="8247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1150256" y="2354151"/>
            <a:ext cx="5829482" cy="5638699"/>
          </a:xfrm>
          <a:custGeom>
            <a:avLst/>
            <a:gdLst/>
            <a:ahLst/>
            <a:cxnLst/>
            <a:rect r="r" b="b" t="t" l="l"/>
            <a:pathLst>
              <a:path h="5638699" w="5829482">
                <a:moveTo>
                  <a:pt x="0" y="0"/>
                </a:moveTo>
                <a:lnTo>
                  <a:pt x="5829482" y="0"/>
                </a:lnTo>
                <a:lnTo>
                  <a:pt x="5829482" y="5638699"/>
                </a:lnTo>
                <a:lnTo>
                  <a:pt x="0" y="5638699"/>
                </a:lnTo>
                <a:lnTo>
                  <a:pt x="0" y="0"/>
                </a:lnTo>
                <a:close/>
              </a:path>
            </a:pathLst>
          </a:custGeom>
          <a:blipFill>
            <a:blip r:embed="rId6">
              <a:alphaModFix amt="6999"/>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9370624" y="8176556"/>
            <a:ext cx="2837586" cy="3024558"/>
          </a:xfrm>
          <a:custGeom>
            <a:avLst/>
            <a:gdLst/>
            <a:ahLst/>
            <a:cxnLst/>
            <a:rect r="r" b="b" t="t" l="l"/>
            <a:pathLst>
              <a:path h="3024558" w="2837586">
                <a:moveTo>
                  <a:pt x="0" y="0"/>
                </a:moveTo>
                <a:lnTo>
                  <a:pt x="2837586" y="0"/>
                </a:lnTo>
                <a:lnTo>
                  <a:pt x="2837586" y="3024558"/>
                </a:lnTo>
                <a:lnTo>
                  <a:pt x="0" y="3024558"/>
                </a:lnTo>
                <a:lnTo>
                  <a:pt x="0" y="0"/>
                </a:lnTo>
                <a:close/>
              </a:path>
            </a:pathLst>
          </a:custGeom>
          <a:blipFill>
            <a:blip r:embed="rId8">
              <a:alphaModFix amt="5000"/>
              <a:extLst>
                <a:ext uri="{96DAC541-7B7A-43D3-8B79-37D633B846F1}">
                  <asvg:svgBlip xmlns:asvg="http://schemas.microsoft.com/office/drawing/2016/SVG/main" r:embed="rId9"/>
                </a:ext>
              </a:extLst>
            </a:blip>
            <a:stretch>
              <a:fillRect l="0" t="0" r="0" b="0"/>
            </a:stretch>
          </a:blipFill>
        </p:spPr>
      </p:sp>
      <p:sp>
        <p:nvSpPr>
          <p:cNvPr name="TextBox 6" id="6"/>
          <p:cNvSpPr txBox="true"/>
          <p:nvPr/>
        </p:nvSpPr>
        <p:spPr>
          <a:xfrm rot="0">
            <a:off x="15358722" y="9248346"/>
            <a:ext cx="1900578" cy="330200"/>
          </a:xfrm>
          <a:prstGeom prst="rect">
            <a:avLst/>
          </a:prstGeom>
        </p:spPr>
        <p:txBody>
          <a:bodyPr anchor="t" rtlCol="false" tIns="0" lIns="0" bIns="0" rIns="0">
            <a:spAutoFit/>
          </a:bodyPr>
          <a:lstStyle/>
          <a:p>
            <a:pPr algn="r">
              <a:lnSpc>
                <a:spcPts val="2499"/>
              </a:lnSpc>
            </a:pPr>
            <a:r>
              <a:rPr lang="en-US" sz="2499">
                <a:solidFill>
                  <a:srgbClr val="0B2F3D"/>
                </a:solidFill>
                <a:latin typeface="Roboto"/>
                <a:ea typeface="Roboto"/>
                <a:cs typeface="Roboto"/>
                <a:sym typeface="Roboto"/>
              </a:rPr>
              <a:t>Page 05</a:t>
            </a:r>
          </a:p>
        </p:txBody>
      </p:sp>
      <p:sp>
        <p:nvSpPr>
          <p:cNvPr name="Freeform 7" id="7"/>
          <p:cNvSpPr/>
          <p:nvPr/>
        </p:nvSpPr>
        <p:spPr>
          <a:xfrm flipH="false" flipV="false" rot="0">
            <a:off x="385049" y="538900"/>
            <a:ext cx="3630502" cy="3630502"/>
          </a:xfrm>
          <a:custGeom>
            <a:avLst/>
            <a:gdLst/>
            <a:ahLst/>
            <a:cxnLst/>
            <a:rect r="r" b="b" t="t" l="l"/>
            <a:pathLst>
              <a:path h="3630502" w="3630502">
                <a:moveTo>
                  <a:pt x="0" y="0"/>
                </a:moveTo>
                <a:lnTo>
                  <a:pt x="3630502" y="0"/>
                </a:lnTo>
                <a:lnTo>
                  <a:pt x="3630502" y="3630502"/>
                </a:lnTo>
                <a:lnTo>
                  <a:pt x="0" y="3630502"/>
                </a:lnTo>
                <a:lnTo>
                  <a:pt x="0" y="0"/>
                </a:lnTo>
                <a:close/>
              </a:path>
            </a:pathLst>
          </a:custGeom>
          <a:blipFill>
            <a:blip r:embed="rId10">
              <a:alphaModFix amt="500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1028700" y="4511206"/>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12">
              <a:alphaModFix amt="7999"/>
              <a:extLst>
                <a:ext uri="{96DAC541-7B7A-43D3-8B79-37D633B846F1}">
                  <asvg:svgBlip xmlns:asvg="http://schemas.microsoft.com/office/drawing/2016/SVG/main" r:embed="rId13"/>
                </a:ext>
              </a:extLst>
            </a:blip>
            <a:stretch>
              <a:fillRect l="0" t="0" r="0" b="0"/>
            </a:stretch>
          </a:blipFill>
        </p:spPr>
      </p:sp>
      <p:sp>
        <p:nvSpPr>
          <p:cNvPr name="TextBox 9" id="9"/>
          <p:cNvSpPr txBox="true"/>
          <p:nvPr/>
        </p:nvSpPr>
        <p:spPr>
          <a:xfrm rot="0">
            <a:off x="1718060" y="3235952"/>
            <a:ext cx="6795493" cy="933450"/>
          </a:xfrm>
          <a:prstGeom prst="rect">
            <a:avLst/>
          </a:prstGeom>
        </p:spPr>
        <p:txBody>
          <a:bodyPr anchor="t" rtlCol="false" tIns="0" lIns="0" bIns="0" rIns="0">
            <a:spAutoFit/>
          </a:bodyPr>
          <a:lstStyle/>
          <a:p>
            <a:pPr algn="l">
              <a:lnSpc>
                <a:spcPts val="6750"/>
              </a:lnSpc>
            </a:pPr>
            <a:r>
              <a:rPr lang="en-US" sz="7500">
                <a:solidFill>
                  <a:srgbClr val="0B2F3D"/>
                </a:solidFill>
                <a:latin typeface="Abril Fatface"/>
                <a:ea typeface="Abril Fatface"/>
                <a:cs typeface="Abril Fatface"/>
                <a:sym typeface="Abril Fatface"/>
              </a:rPr>
              <a:t>Limitations</a:t>
            </a:r>
          </a:p>
        </p:txBody>
      </p:sp>
      <p:sp>
        <p:nvSpPr>
          <p:cNvPr name="TextBox 10" id="10"/>
          <p:cNvSpPr txBox="true"/>
          <p:nvPr/>
        </p:nvSpPr>
        <p:spPr>
          <a:xfrm rot="0">
            <a:off x="1391557" y="5266637"/>
            <a:ext cx="11870030" cy="2926717"/>
          </a:xfrm>
          <a:prstGeom prst="rect">
            <a:avLst/>
          </a:prstGeom>
        </p:spPr>
        <p:txBody>
          <a:bodyPr anchor="t" rtlCol="false" tIns="0" lIns="0" bIns="0" rIns="0">
            <a:spAutoFit/>
          </a:bodyPr>
          <a:lstStyle/>
          <a:p>
            <a:pPr algn="l" marL="798820" indent="-399410" lvl="1">
              <a:lnSpc>
                <a:spcPts val="5919"/>
              </a:lnSpc>
              <a:buFont typeface="Arial"/>
              <a:buChar char="•"/>
            </a:pPr>
            <a:r>
              <a:rPr lang="en-US" sz="3699">
                <a:solidFill>
                  <a:srgbClr val="000000"/>
                </a:solidFill>
                <a:latin typeface="Roboto"/>
                <a:ea typeface="Roboto"/>
                <a:cs typeface="Roboto"/>
                <a:sym typeface="Roboto"/>
              </a:rPr>
              <a:t>Cygwin Issues: Compatibility, setup, performance.</a:t>
            </a:r>
          </a:p>
          <a:p>
            <a:pPr algn="l" marL="798820" indent="-399410" lvl="1">
              <a:lnSpc>
                <a:spcPts val="5919"/>
              </a:lnSpc>
              <a:buFont typeface="Arial"/>
              <a:buChar char="•"/>
            </a:pPr>
            <a:r>
              <a:rPr lang="en-US" sz="3699">
                <a:solidFill>
                  <a:srgbClr val="000000"/>
                </a:solidFill>
                <a:latin typeface="Roboto"/>
                <a:ea typeface="Roboto"/>
                <a:cs typeface="Roboto"/>
                <a:sym typeface="Roboto"/>
              </a:rPr>
              <a:t>Limited error handling.</a:t>
            </a:r>
          </a:p>
          <a:p>
            <a:pPr algn="l" marL="798820" indent="-399410" lvl="1">
              <a:lnSpc>
                <a:spcPts val="5919"/>
              </a:lnSpc>
              <a:buFont typeface="Arial"/>
              <a:buChar char="•"/>
            </a:pPr>
            <a:r>
              <a:rPr lang="en-US" sz="3699">
                <a:solidFill>
                  <a:srgbClr val="000000"/>
                </a:solidFill>
                <a:latin typeface="Roboto"/>
                <a:ea typeface="Roboto"/>
                <a:cs typeface="Roboto"/>
                <a:sym typeface="Roboto"/>
              </a:rPr>
              <a:t>Slower than native Linux systems.</a:t>
            </a:r>
          </a:p>
          <a:p>
            <a:pPr algn="l">
              <a:lnSpc>
                <a:spcPts val="591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58300"/>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029449" y="319697"/>
            <a:ext cx="1900578" cy="824779"/>
          </a:xfrm>
          <a:custGeom>
            <a:avLst/>
            <a:gdLst/>
            <a:ahLst/>
            <a:cxnLst/>
            <a:rect r="r" b="b" t="t" l="l"/>
            <a:pathLst>
              <a:path h="824779" w="1900578">
                <a:moveTo>
                  <a:pt x="0" y="0"/>
                </a:moveTo>
                <a:lnTo>
                  <a:pt x="1900578" y="0"/>
                </a:lnTo>
                <a:lnTo>
                  <a:pt x="1900578" y="824779"/>
                </a:lnTo>
                <a:lnTo>
                  <a:pt x="0" y="82477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1150256" y="2354151"/>
            <a:ext cx="5829482" cy="5638699"/>
          </a:xfrm>
          <a:custGeom>
            <a:avLst/>
            <a:gdLst/>
            <a:ahLst/>
            <a:cxnLst/>
            <a:rect r="r" b="b" t="t" l="l"/>
            <a:pathLst>
              <a:path h="5638699" w="5829482">
                <a:moveTo>
                  <a:pt x="0" y="0"/>
                </a:moveTo>
                <a:lnTo>
                  <a:pt x="5829482" y="0"/>
                </a:lnTo>
                <a:lnTo>
                  <a:pt x="5829482" y="5638699"/>
                </a:lnTo>
                <a:lnTo>
                  <a:pt x="0" y="5638699"/>
                </a:lnTo>
                <a:lnTo>
                  <a:pt x="0" y="0"/>
                </a:lnTo>
                <a:close/>
              </a:path>
            </a:pathLst>
          </a:custGeom>
          <a:blipFill>
            <a:blip r:embed="rId6">
              <a:alphaModFix amt="6999"/>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9370624" y="8176556"/>
            <a:ext cx="2837586" cy="3024558"/>
          </a:xfrm>
          <a:custGeom>
            <a:avLst/>
            <a:gdLst/>
            <a:ahLst/>
            <a:cxnLst/>
            <a:rect r="r" b="b" t="t" l="l"/>
            <a:pathLst>
              <a:path h="3024558" w="2837586">
                <a:moveTo>
                  <a:pt x="0" y="0"/>
                </a:moveTo>
                <a:lnTo>
                  <a:pt x="2837586" y="0"/>
                </a:lnTo>
                <a:lnTo>
                  <a:pt x="2837586" y="3024558"/>
                </a:lnTo>
                <a:lnTo>
                  <a:pt x="0" y="3024558"/>
                </a:lnTo>
                <a:lnTo>
                  <a:pt x="0" y="0"/>
                </a:lnTo>
                <a:close/>
              </a:path>
            </a:pathLst>
          </a:custGeom>
          <a:blipFill>
            <a:blip r:embed="rId8">
              <a:alphaModFix amt="5000"/>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385049" y="538900"/>
            <a:ext cx="3630502" cy="3630502"/>
          </a:xfrm>
          <a:custGeom>
            <a:avLst/>
            <a:gdLst/>
            <a:ahLst/>
            <a:cxnLst/>
            <a:rect r="r" b="b" t="t" l="l"/>
            <a:pathLst>
              <a:path h="3630502" w="3630502">
                <a:moveTo>
                  <a:pt x="0" y="0"/>
                </a:moveTo>
                <a:lnTo>
                  <a:pt x="3630502" y="0"/>
                </a:lnTo>
                <a:lnTo>
                  <a:pt x="3630502" y="3630502"/>
                </a:lnTo>
                <a:lnTo>
                  <a:pt x="0" y="3630502"/>
                </a:lnTo>
                <a:lnTo>
                  <a:pt x="0" y="0"/>
                </a:lnTo>
                <a:close/>
              </a:path>
            </a:pathLst>
          </a:custGeom>
          <a:blipFill>
            <a:blip r:embed="rId10">
              <a:alphaModFix amt="5000"/>
              <a:extLst>
                <a:ext uri="{96DAC541-7B7A-43D3-8B79-37D633B846F1}">
                  <asvg:svgBlip xmlns:asvg="http://schemas.microsoft.com/office/drawing/2016/SVG/main" r:embed="rId11"/>
                </a:ext>
              </a:extLst>
            </a:blip>
            <a:stretch>
              <a:fillRect l="0" t="0" r="0" b="0"/>
            </a:stretch>
          </a:blipFill>
        </p:spPr>
      </p:sp>
      <p:sp>
        <p:nvSpPr>
          <p:cNvPr name="Freeform 7" id="7"/>
          <p:cNvSpPr/>
          <p:nvPr/>
        </p:nvSpPr>
        <p:spPr>
          <a:xfrm flipH="false" flipV="false" rot="0">
            <a:off x="1028700" y="4511206"/>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12">
              <a:alphaModFix amt="7999"/>
              <a:extLst>
                <a:ext uri="{96DAC541-7B7A-43D3-8B79-37D633B846F1}">
                  <asvg:svgBlip xmlns:asvg="http://schemas.microsoft.com/office/drawing/2016/SVG/main" r:embed="rId13"/>
                </a:ext>
              </a:extLst>
            </a:blip>
            <a:stretch>
              <a:fillRect l="0" t="0" r="0" b="0"/>
            </a:stretch>
          </a:blipFill>
        </p:spPr>
      </p:sp>
      <p:pic>
        <p:nvPicPr>
          <p:cNvPr name="Picture 8" id="8">
            <a:hlinkClick action="ppaction://media"/>
          </p:cNvPr>
          <p:cNvPicPr>
            <a:picLocks noChangeAspect="true"/>
          </p:cNvPicPr>
          <p:nvPr>
            <a:videoFile r:link="rId15"/>
            <p:extLst>
              <p:ext uri="{DAA4B4D4-6D71-4841-9C94-3DE7FCFB9230}">
                <p14:media xmlns:p14="http://schemas.microsoft.com/office/powerpoint/2010/main" r:embed="rId16"/>
              </p:ext>
            </p:extLst>
          </p:nvPr>
        </p:nvPicPr>
        <p:blipFill>
          <a:blip r:embed="rId14"/>
          <a:srcRect l="0" t="0" r="0" b="5731"/>
          <a:stretch>
            <a:fillRect/>
          </a:stretch>
        </p:blipFill>
        <p:spPr>
          <a:xfrm flipH="false" flipV="false" rot="0">
            <a:off x="1828800" y="1028700"/>
            <a:ext cx="14630400" cy="7757920"/>
          </a:xfrm>
          <a:prstGeom prst="rect">
            <a:avLst/>
          </a:prstGeom>
        </p:spPr>
      </p:pic>
      <p:pic>
        <p:nvPicPr>
          <p:cNvPr name="Picture 9" id="9">
            <a:hlinkClick action="ppaction://media"/>
          </p:cNvPr>
          <p:cNvPicPr>
            <a:picLocks noChangeAspect="true"/>
          </p:cNvPicPr>
          <p:nvPr>
            <a:videoFile r:link="rId17"/>
            <p:extLst>
              <p:ext uri="{DAA4B4D4-6D71-4841-9C94-3DE7FCFB9230}">
                <p14:media xmlns:p14="http://schemas.microsoft.com/office/powerpoint/2010/main" r:embed="rId18"/>
              </p:ext>
            </p:extLst>
          </p:nvPr>
        </p:nvPicPr>
        <p:blipFill>
          <a:blip r:embed="rId14"/>
          <a:srcRect l="0" t="0" r="0" b="0"/>
          <a:stretch>
            <a:fillRect/>
          </a:stretch>
        </p:blipFill>
        <p:spPr>
          <a:xfrm flipH="false" flipV="false" rot="0">
            <a:off x="1981200" y="1181100"/>
            <a:ext cx="14630400" cy="8229600"/>
          </a:xfrm>
          <a:prstGeom prst="rect">
            <a:avLst/>
          </a:prstGeom>
        </p:spPr>
      </p:pic>
      <p:sp>
        <p:nvSpPr>
          <p:cNvPr name="TextBox 10" id="10"/>
          <p:cNvSpPr txBox="true"/>
          <p:nvPr/>
        </p:nvSpPr>
        <p:spPr>
          <a:xfrm rot="0">
            <a:off x="16104870" y="9248346"/>
            <a:ext cx="1154430" cy="330200"/>
          </a:xfrm>
          <a:prstGeom prst="rect">
            <a:avLst/>
          </a:prstGeom>
        </p:spPr>
        <p:txBody>
          <a:bodyPr anchor="t" rtlCol="false" tIns="0" lIns="0" bIns="0" rIns="0">
            <a:spAutoFit/>
          </a:bodyPr>
          <a:lstStyle/>
          <a:p>
            <a:pPr algn="r">
              <a:lnSpc>
                <a:spcPts val="2499"/>
              </a:lnSpc>
            </a:pPr>
            <a:r>
              <a:rPr lang="en-US" sz="2499">
                <a:solidFill>
                  <a:srgbClr val="0B2F3D"/>
                </a:solidFill>
                <a:latin typeface="Roboto"/>
                <a:ea typeface="Roboto"/>
                <a:cs typeface="Roboto"/>
                <a:sym typeface="Roboto"/>
              </a:rPr>
              <a:t>Page 06</a:t>
            </a:r>
          </a:p>
        </p:txBody>
      </p:sp>
    </p:spTree>
  </p:cSld>
  <p:clrMapOvr>
    <a:masterClrMapping/>
  </p:clrMapOvr>
  <p:timing>
    <p:tnLst>
      <p:par>
        <p:cTn dur="indefinite" restart="never" nodeType="tmRoot">
          <p:childTnLst>
            <p:video>
              <p:cMediaNode vol="100000">
                <p:cTn fill="hold" display="false">
                  <p:stCondLst>
                    <p:cond delay="indefinite"/>
                  </p:stCondLst>
                </p:cTn>
                <p:tgtEl>
                  <p:spTgt spid="8"/>
                </p:tgtEl>
              </p:cMediaNode>
            </p:video>
            <p:video>
              <p:cMediaNode vol="100000">
                <p:cTn fill="hold" display="false">
                  <p:stCondLst>
                    <p:cond delay="indefinite"/>
                  </p:stCondLst>
                </p:cTn>
                <p:tgtEl>
                  <p:spTgt spid="9"/>
                </p:tgtEl>
              </p:cMediaNode>
            </p:video>
          </p:childTnLst>
        </p:cTn>
      </p:par>
    </p:tnLst>
  </p:timing>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80763"/>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85991"/>
            <a:ext cx="1900578" cy="824779"/>
          </a:xfrm>
          <a:custGeom>
            <a:avLst/>
            <a:gdLst/>
            <a:ahLst/>
            <a:cxnLst/>
            <a:rect r="r" b="b" t="t" l="l"/>
            <a:pathLst>
              <a:path h="824779" w="1900578">
                <a:moveTo>
                  <a:pt x="0" y="0"/>
                </a:moveTo>
                <a:lnTo>
                  <a:pt x="1900578" y="0"/>
                </a:lnTo>
                <a:lnTo>
                  <a:pt x="1900578" y="824779"/>
                </a:lnTo>
                <a:lnTo>
                  <a:pt x="0" y="82477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752666"/>
            <a:ext cx="1853763" cy="298496"/>
          </a:xfrm>
          <a:prstGeom prst="rect">
            <a:avLst/>
          </a:prstGeom>
        </p:spPr>
        <p:txBody>
          <a:bodyPr anchor="t" rtlCol="false" tIns="0" lIns="0" bIns="0" rIns="0">
            <a:spAutoFit/>
          </a:bodyPr>
          <a:lstStyle/>
          <a:p>
            <a:pPr algn="l">
              <a:lnSpc>
                <a:spcPts val="2162"/>
              </a:lnSpc>
            </a:pPr>
            <a:r>
              <a:rPr lang="en-US" sz="2403">
                <a:solidFill>
                  <a:srgbClr val="0B2F3D"/>
                </a:solidFill>
                <a:latin typeface="Abril Fatface"/>
                <a:ea typeface="Abril Fatface"/>
                <a:cs typeface="Abril Fatface"/>
                <a:sym typeface="Abril Fatface"/>
              </a:rPr>
              <a:t>BORCELLE</a:t>
            </a:r>
          </a:p>
        </p:txBody>
      </p:sp>
      <p:sp>
        <p:nvSpPr>
          <p:cNvPr name="Freeform 5" id="5"/>
          <p:cNvSpPr/>
          <p:nvPr/>
        </p:nvSpPr>
        <p:spPr>
          <a:xfrm flipH="false" flipV="false" rot="0">
            <a:off x="14890218" y="7768484"/>
            <a:ext cx="2837586" cy="3024558"/>
          </a:xfrm>
          <a:custGeom>
            <a:avLst/>
            <a:gdLst/>
            <a:ahLst/>
            <a:cxnLst/>
            <a:rect r="r" b="b" t="t" l="l"/>
            <a:pathLst>
              <a:path h="3024558" w="2837586">
                <a:moveTo>
                  <a:pt x="0" y="0"/>
                </a:moveTo>
                <a:lnTo>
                  <a:pt x="2837586" y="0"/>
                </a:lnTo>
                <a:lnTo>
                  <a:pt x="2837586" y="3024558"/>
                </a:lnTo>
                <a:lnTo>
                  <a:pt x="0" y="3024558"/>
                </a:lnTo>
                <a:lnTo>
                  <a:pt x="0" y="0"/>
                </a:lnTo>
                <a:close/>
              </a:path>
            </a:pathLst>
          </a:custGeom>
          <a:blipFill>
            <a:blip r:embed="rId6">
              <a:alphaModFix amt="5000"/>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5358722" y="9270809"/>
            <a:ext cx="1900578" cy="330200"/>
          </a:xfrm>
          <a:prstGeom prst="rect">
            <a:avLst/>
          </a:prstGeom>
        </p:spPr>
        <p:txBody>
          <a:bodyPr anchor="t" rtlCol="false" tIns="0" lIns="0" bIns="0" rIns="0">
            <a:spAutoFit/>
          </a:bodyPr>
          <a:lstStyle/>
          <a:p>
            <a:pPr algn="r">
              <a:lnSpc>
                <a:spcPts val="2499"/>
              </a:lnSpc>
            </a:pPr>
            <a:r>
              <a:rPr lang="en-US" sz="2499">
                <a:solidFill>
                  <a:srgbClr val="0B2F3D"/>
                </a:solidFill>
                <a:latin typeface="Roboto"/>
                <a:ea typeface="Roboto"/>
                <a:cs typeface="Roboto"/>
                <a:sym typeface="Roboto"/>
              </a:rPr>
              <a:t>Page 07</a:t>
            </a:r>
          </a:p>
        </p:txBody>
      </p:sp>
      <p:sp>
        <p:nvSpPr>
          <p:cNvPr name="Freeform 7" id="7"/>
          <p:cNvSpPr/>
          <p:nvPr/>
        </p:nvSpPr>
        <p:spPr>
          <a:xfrm flipH="false" flipV="false" rot="0">
            <a:off x="1417208" y="2450377"/>
            <a:ext cx="3630502" cy="3630502"/>
          </a:xfrm>
          <a:custGeom>
            <a:avLst/>
            <a:gdLst/>
            <a:ahLst/>
            <a:cxnLst/>
            <a:rect r="r" b="b" t="t" l="l"/>
            <a:pathLst>
              <a:path h="3630502" w="3630502">
                <a:moveTo>
                  <a:pt x="0" y="0"/>
                </a:moveTo>
                <a:lnTo>
                  <a:pt x="3630502" y="0"/>
                </a:lnTo>
                <a:lnTo>
                  <a:pt x="3630502" y="3630502"/>
                </a:lnTo>
                <a:lnTo>
                  <a:pt x="0" y="3630502"/>
                </a:lnTo>
                <a:lnTo>
                  <a:pt x="0" y="0"/>
                </a:lnTo>
                <a:close/>
              </a:path>
            </a:pathLst>
          </a:custGeom>
          <a:blipFill>
            <a:blip r:embed="rId8">
              <a:alphaModFix amt="5000"/>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717216" y="4217870"/>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10">
              <a:alphaModFix amt="7999"/>
              <a:extLst>
                <a:ext uri="{96DAC541-7B7A-43D3-8B79-37D633B846F1}">
                  <asvg:svgBlip xmlns:asvg="http://schemas.microsoft.com/office/drawing/2016/SVG/main" r:embed="rId11"/>
                </a:ext>
              </a:extLst>
            </a:blip>
            <a:stretch>
              <a:fillRect l="0" t="0" r="0" b="0"/>
            </a:stretch>
          </a:blipFill>
        </p:spPr>
      </p:sp>
      <p:sp>
        <p:nvSpPr>
          <p:cNvPr name="TextBox 9" id="9"/>
          <p:cNvSpPr txBox="true"/>
          <p:nvPr/>
        </p:nvSpPr>
        <p:spPr>
          <a:xfrm rot="0">
            <a:off x="4019920" y="1459776"/>
            <a:ext cx="10248160" cy="990601"/>
          </a:xfrm>
          <a:prstGeom prst="rect">
            <a:avLst/>
          </a:prstGeom>
        </p:spPr>
        <p:txBody>
          <a:bodyPr anchor="t" rtlCol="false" tIns="0" lIns="0" bIns="0" rIns="0">
            <a:spAutoFit/>
          </a:bodyPr>
          <a:lstStyle/>
          <a:p>
            <a:pPr algn="ctr">
              <a:lnSpc>
                <a:spcPts val="7200"/>
              </a:lnSpc>
            </a:pPr>
            <a:r>
              <a:rPr lang="en-US" sz="8000">
                <a:solidFill>
                  <a:srgbClr val="0B2F3D"/>
                </a:solidFill>
                <a:latin typeface="Abril Fatface"/>
                <a:ea typeface="Abril Fatface"/>
                <a:cs typeface="Abril Fatface"/>
                <a:sym typeface="Abril Fatface"/>
              </a:rPr>
              <a:t>Future Work</a:t>
            </a:r>
          </a:p>
        </p:txBody>
      </p:sp>
      <p:grpSp>
        <p:nvGrpSpPr>
          <p:cNvPr name="Group 10" id="10"/>
          <p:cNvGrpSpPr/>
          <p:nvPr/>
        </p:nvGrpSpPr>
        <p:grpSpPr>
          <a:xfrm rot="0">
            <a:off x="2564619" y="3735180"/>
            <a:ext cx="13069988" cy="4818328"/>
            <a:chOff x="0" y="0"/>
            <a:chExt cx="3442301" cy="1269025"/>
          </a:xfrm>
        </p:grpSpPr>
        <p:sp>
          <p:nvSpPr>
            <p:cNvPr name="Freeform 11" id="11"/>
            <p:cNvSpPr/>
            <p:nvPr/>
          </p:nvSpPr>
          <p:spPr>
            <a:xfrm flipH="false" flipV="false" rot="0">
              <a:off x="0" y="0"/>
              <a:ext cx="3442302" cy="1269025"/>
            </a:xfrm>
            <a:custGeom>
              <a:avLst/>
              <a:gdLst/>
              <a:ahLst/>
              <a:cxnLst/>
              <a:rect r="r" b="b" t="t" l="l"/>
              <a:pathLst>
                <a:path h="1269025" w="3442302">
                  <a:moveTo>
                    <a:pt x="30210" y="0"/>
                  </a:moveTo>
                  <a:lnTo>
                    <a:pt x="3412092" y="0"/>
                  </a:lnTo>
                  <a:cubicBezTo>
                    <a:pt x="3428776" y="0"/>
                    <a:pt x="3442302" y="13525"/>
                    <a:pt x="3442302" y="30210"/>
                  </a:cubicBezTo>
                  <a:lnTo>
                    <a:pt x="3442302" y="1238815"/>
                  </a:lnTo>
                  <a:cubicBezTo>
                    <a:pt x="3442302" y="1246827"/>
                    <a:pt x="3439119" y="1254511"/>
                    <a:pt x="3433453" y="1260176"/>
                  </a:cubicBezTo>
                  <a:cubicBezTo>
                    <a:pt x="3427788" y="1265842"/>
                    <a:pt x="3420104" y="1269025"/>
                    <a:pt x="3412092" y="1269025"/>
                  </a:cubicBezTo>
                  <a:lnTo>
                    <a:pt x="30210" y="1269025"/>
                  </a:lnTo>
                  <a:cubicBezTo>
                    <a:pt x="13525" y="1269025"/>
                    <a:pt x="0" y="1255499"/>
                    <a:pt x="0" y="1238815"/>
                  </a:cubicBezTo>
                  <a:lnTo>
                    <a:pt x="0" y="30210"/>
                  </a:lnTo>
                  <a:cubicBezTo>
                    <a:pt x="0" y="13525"/>
                    <a:pt x="13525" y="0"/>
                    <a:pt x="30210" y="0"/>
                  </a:cubicBezTo>
                  <a:close/>
                </a:path>
              </a:pathLst>
            </a:custGeom>
            <a:solidFill>
              <a:srgbClr val="0B2F3D"/>
            </a:solidFill>
          </p:spPr>
        </p:sp>
        <p:sp>
          <p:nvSpPr>
            <p:cNvPr name="TextBox 12" id="12"/>
            <p:cNvSpPr txBox="true"/>
            <p:nvPr/>
          </p:nvSpPr>
          <p:spPr>
            <a:xfrm>
              <a:off x="0" y="28575"/>
              <a:ext cx="3442301" cy="1240450"/>
            </a:xfrm>
            <a:prstGeom prst="rect">
              <a:avLst/>
            </a:prstGeom>
          </p:spPr>
          <p:txBody>
            <a:bodyPr anchor="ctr" rtlCol="false" tIns="50800" lIns="50800" bIns="50800" rIns="50800"/>
            <a:lstStyle/>
            <a:p>
              <a:pPr algn="ctr">
                <a:lnSpc>
                  <a:spcPts val="1663"/>
                </a:lnSpc>
              </a:pPr>
            </a:p>
          </p:txBody>
        </p:sp>
      </p:grpSp>
      <p:sp>
        <p:nvSpPr>
          <p:cNvPr name="TextBox 13" id="13"/>
          <p:cNvSpPr txBox="true"/>
          <p:nvPr/>
        </p:nvSpPr>
        <p:spPr>
          <a:xfrm rot="0">
            <a:off x="2882463" y="4360046"/>
            <a:ext cx="12752144" cy="4147215"/>
          </a:xfrm>
          <a:prstGeom prst="rect">
            <a:avLst/>
          </a:prstGeom>
        </p:spPr>
        <p:txBody>
          <a:bodyPr anchor="t" rtlCol="false" tIns="0" lIns="0" bIns="0" rIns="0">
            <a:spAutoFit/>
          </a:bodyPr>
          <a:lstStyle/>
          <a:p>
            <a:pPr algn="l" marL="752195" indent="-376097" lvl="1">
              <a:lnSpc>
                <a:spcPts val="5574"/>
              </a:lnSpc>
              <a:buFont typeface="Arial"/>
              <a:buChar char="•"/>
            </a:pPr>
            <a:r>
              <a:rPr lang="en-US" sz="3483">
                <a:solidFill>
                  <a:srgbClr val="FFFFFF"/>
                </a:solidFill>
                <a:latin typeface="Roboto"/>
                <a:ea typeface="Roboto"/>
                <a:cs typeface="Roboto"/>
                <a:sym typeface="Roboto"/>
              </a:rPr>
              <a:t>Add GUI for better user experience.</a:t>
            </a:r>
          </a:p>
          <a:p>
            <a:pPr algn="l" marL="752195" indent="-376097" lvl="1">
              <a:lnSpc>
                <a:spcPts val="5574"/>
              </a:lnSpc>
              <a:buFont typeface="Arial"/>
              <a:buChar char="•"/>
            </a:pPr>
            <a:r>
              <a:rPr lang="en-US" sz="3483">
                <a:solidFill>
                  <a:srgbClr val="FFFFFF"/>
                </a:solidFill>
                <a:latin typeface="Roboto"/>
                <a:ea typeface="Roboto"/>
                <a:cs typeface="Roboto"/>
                <a:sym typeface="Roboto"/>
              </a:rPr>
              <a:t>Real-time process simulation.</a:t>
            </a:r>
          </a:p>
          <a:p>
            <a:pPr algn="l" marL="752195" indent="-376097" lvl="1">
              <a:lnSpc>
                <a:spcPts val="5574"/>
              </a:lnSpc>
              <a:buFont typeface="Arial"/>
              <a:buChar char="•"/>
            </a:pPr>
            <a:r>
              <a:rPr lang="en-US" sz="3483">
                <a:solidFill>
                  <a:srgbClr val="FFFFFF"/>
                </a:solidFill>
                <a:latin typeface="Roboto"/>
                <a:ea typeface="Roboto"/>
                <a:cs typeface="Roboto"/>
                <a:sym typeface="Roboto"/>
              </a:rPr>
              <a:t>Include advanced algorithms (e.g., Multilevel Feedback Queue).</a:t>
            </a:r>
          </a:p>
          <a:p>
            <a:pPr algn="l" marL="752195" indent="-376097" lvl="1">
              <a:lnSpc>
                <a:spcPts val="5574"/>
              </a:lnSpc>
              <a:buFont typeface="Arial"/>
              <a:buChar char="•"/>
            </a:pPr>
            <a:r>
              <a:rPr lang="en-US" sz="3483">
                <a:solidFill>
                  <a:srgbClr val="FFFFFF"/>
                </a:solidFill>
                <a:latin typeface="Roboto"/>
                <a:ea typeface="Roboto"/>
                <a:cs typeface="Roboto"/>
                <a:sym typeface="Roboto"/>
              </a:rPr>
              <a:t>Integrate performance metrics (turnaround, waiting time).</a:t>
            </a:r>
          </a:p>
          <a:p>
            <a:pPr algn="l">
              <a:lnSpc>
                <a:spcPts val="5574"/>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9258300"/>
            <a:ext cx="2343200" cy="166258"/>
          </a:xfrm>
          <a:custGeom>
            <a:avLst/>
            <a:gdLst/>
            <a:ahLst/>
            <a:cxnLst/>
            <a:rect r="r" b="b" t="t" l="l"/>
            <a:pathLst>
              <a:path h="166258" w="2343200">
                <a:moveTo>
                  <a:pt x="0" y="0"/>
                </a:moveTo>
                <a:lnTo>
                  <a:pt x="2343200" y="0"/>
                </a:lnTo>
                <a:lnTo>
                  <a:pt x="2343200" y="166258"/>
                </a:lnTo>
                <a:lnTo>
                  <a:pt x="0" y="166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358722" y="663529"/>
            <a:ext cx="1900578" cy="824779"/>
          </a:xfrm>
          <a:custGeom>
            <a:avLst/>
            <a:gdLst/>
            <a:ahLst/>
            <a:cxnLst/>
            <a:rect r="r" b="b" t="t" l="l"/>
            <a:pathLst>
              <a:path h="824779" w="1900578">
                <a:moveTo>
                  <a:pt x="0" y="0"/>
                </a:moveTo>
                <a:lnTo>
                  <a:pt x="1900578" y="0"/>
                </a:lnTo>
                <a:lnTo>
                  <a:pt x="1900578" y="824778"/>
                </a:lnTo>
                <a:lnTo>
                  <a:pt x="0" y="8247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730204"/>
            <a:ext cx="1853763" cy="298496"/>
          </a:xfrm>
          <a:prstGeom prst="rect">
            <a:avLst/>
          </a:prstGeom>
        </p:spPr>
        <p:txBody>
          <a:bodyPr anchor="t" rtlCol="false" tIns="0" lIns="0" bIns="0" rIns="0">
            <a:spAutoFit/>
          </a:bodyPr>
          <a:lstStyle/>
          <a:p>
            <a:pPr algn="l">
              <a:lnSpc>
                <a:spcPts val="2162"/>
              </a:lnSpc>
            </a:pPr>
            <a:r>
              <a:rPr lang="en-US" sz="2403">
                <a:solidFill>
                  <a:srgbClr val="0B2F3D"/>
                </a:solidFill>
                <a:latin typeface="Abril Fatface"/>
                <a:ea typeface="Abril Fatface"/>
                <a:cs typeface="Abril Fatface"/>
                <a:sym typeface="Abril Fatface"/>
              </a:rPr>
              <a:t>BORCELLE</a:t>
            </a:r>
          </a:p>
        </p:txBody>
      </p:sp>
      <p:sp>
        <p:nvSpPr>
          <p:cNvPr name="TextBox 5" id="5"/>
          <p:cNvSpPr txBox="true"/>
          <p:nvPr/>
        </p:nvSpPr>
        <p:spPr>
          <a:xfrm rot="0">
            <a:off x="15358722" y="9248346"/>
            <a:ext cx="1900578" cy="330200"/>
          </a:xfrm>
          <a:prstGeom prst="rect">
            <a:avLst/>
          </a:prstGeom>
        </p:spPr>
        <p:txBody>
          <a:bodyPr anchor="t" rtlCol="false" tIns="0" lIns="0" bIns="0" rIns="0">
            <a:spAutoFit/>
          </a:bodyPr>
          <a:lstStyle/>
          <a:p>
            <a:pPr algn="r">
              <a:lnSpc>
                <a:spcPts val="2499"/>
              </a:lnSpc>
            </a:pPr>
            <a:r>
              <a:rPr lang="en-US" sz="2499">
                <a:solidFill>
                  <a:srgbClr val="0B2F3D"/>
                </a:solidFill>
                <a:latin typeface="Roboto"/>
                <a:ea typeface="Roboto"/>
                <a:cs typeface="Roboto"/>
                <a:sym typeface="Roboto"/>
              </a:rPr>
              <a:t>Page 08</a:t>
            </a:r>
          </a:p>
        </p:txBody>
      </p:sp>
      <p:sp>
        <p:nvSpPr>
          <p:cNvPr name="Freeform 6" id="6"/>
          <p:cNvSpPr/>
          <p:nvPr/>
        </p:nvSpPr>
        <p:spPr>
          <a:xfrm flipH="false" flipV="false" rot="0">
            <a:off x="1576638" y="1635508"/>
            <a:ext cx="3630502" cy="3630502"/>
          </a:xfrm>
          <a:custGeom>
            <a:avLst/>
            <a:gdLst/>
            <a:ahLst/>
            <a:cxnLst/>
            <a:rect r="r" b="b" t="t" l="l"/>
            <a:pathLst>
              <a:path h="3630502" w="3630502">
                <a:moveTo>
                  <a:pt x="0" y="0"/>
                </a:moveTo>
                <a:lnTo>
                  <a:pt x="3630501" y="0"/>
                </a:lnTo>
                <a:lnTo>
                  <a:pt x="3630501" y="3630502"/>
                </a:lnTo>
                <a:lnTo>
                  <a:pt x="0" y="3630502"/>
                </a:lnTo>
                <a:lnTo>
                  <a:pt x="0" y="0"/>
                </a:lnTo>
                <a:close/>
              </a:path>
            </a:pathLst>
          </a:custGeom>
          <a:blipFill>
            <a:blip r:embed="rId6">
              <a:alphaModFix amt="5000"/>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876646" y="3403001"/>
            <a:ext cx="2287222" cy="2287222"/>
          </a:xfrm>
          <a:custGeom>
            <a:avLst/>
            <a:gdLst/>
            <a:ahLst/>
            <a:cxnLst/>
            <a:rect r="r" b="b" t="t" l="l"/>
            <a:pathLst>
              <a:path h="2287222" w="2287222">
                <a:moveTo>
                  <a:pt x="0" y="0"/>
                </a:moveTo>
                <a:lnTo>
                  <a:pt x="2287222" y="0"/>
                </a:lnTo>
                <a:lnTo>
                  <a:pt x="2287222" y="2287222"/>
                </a:lnTo>
                <a:lnTo>
                  <a:pt x="0" y="2287222"/>
                </a:lnTo>
                <a:lnTo>
                  <a:pt x="0" y="0"/>
                </a:lnTo>
                <a:close/>
              </a:path>
            </a:pathLst>
          </a:custGeom>
          <a:blipFill>
            <a:blip r:embed="rId8">
              <a:alphaModFix amt="7999"/>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5840507" y="5370500"/>
            <a:ext cx="2837586" cy="3024558"/>
          </a:xfrm>
          <a:custGeom>
            <a:avLst/>
            <a:gdLst/>
            <a:ahLst/>
            <a:cxnLst/>
            <a:rect r="r" b="b" t="t" l="l"/>
            <a:pathLst>
              <a:path h="3024558" w="2837586">
                <a:moveTo>
                  <a:pt x="0" y="0"/>
                </a:moveTo>
                <a:lnTo>
                  <a:pt x="2837586" y="0"/>
                </a:lnTo>
                <a:lnTo>
                  <a:pt x="2837586" y="3024558"/>
                </a:lnTo>
                <a:lnTo>
                  <a:pt x="0" y="3024558"/>
                </a:lnTo>
                <a:lnTo>
                  <a:pt x="0" y="0"/>
                </a:lnTo>
                <a:close/>
              </a:path>
            </a:pathLst>
          </a:custGeom>
          <a:blipFill>
            <a:blip r:embed="rId10">
              <a:alphaModFix amt="5000"/>
              <a:extLst>
                <a:ext uri="{96DAC541-7B7A-43D3-8B79-37D633B846F1}">
                  <asvg:svgBlip xmlns:asvg="http://schemas.microsoft.com/office/drawing/2016/SVG/main" r:embed="rId11"/>
                </a:ext>
              </a:extLst>
            </a:blip>
            <a:stretch>
              <a:fillRect l="0" t="0" r="0" b="0"/>
            </a:stretch>
          </a:blipFill>
        </p:spPr>
      </p:sp>
      <p:grpSp>
        <p:nvGrpSpPr>
          <p:cNvPr name="Group 9" id="9"/>
          <p:cNvGrpSpPr/>
          <p:nvPr/>
        </p:nvGrpSpPr>
        <p:grpSpPr>
          <a:xfrm rot="0">
            <a:off x="1701452" y="4145061"/>
            <a:ext cx="14885096" cy="3891061"/>
            <a:chOff x="0" y="0"/>
            <a:chExt cx="3920354" cy="1024806"/>
          </a:xfrm>
        </p:grpSpPr>
        <p:sp>
          <p:nvSpPr>
            <p:cNvPr name="Freeform 10" id="10"/>
            <p:cNvSpPr/>
            <p:nvPr/>
          </p:nvSpPr>
          <p:spPr>
            <a:xfrm flipH="false" flipV="false" rot="0">
              <a:off x="0" y="0"/>
              <a:ext cx="3920355" cy="1024806"/>
            </a:xfrm>
            <a:custGeom>
              <a:avLst/>
              <a:gdLst/>
              <a:ahLst/>
              <a:cxnLst/>
              <a:rect r="r" b="b" t="t" l="l"/>
              <a:pathLst>
                <a:path h="1024806" w="3920355">
                  <a:moveTo>
                    <a:pt x="26526" y="0"/>
                  </a:moveTo>
                  <a:lnTo>
                    <a:pt x="3893829" y="0"/>
                  </a:lnTo>
                  <a:cubicBezTo>
                    <a:pt x="3908478" y="0"/>
                    <a:pt x="3920355" y="11876"/>
                    <a:pt x="3920355" y="26526"/>
                  </a:cubicBezTo>
                  <a:lnTo>
                    <a:pt x="3920355" y="998280"/>
                  </a:lnTo>
                  <a:cubicBezTo>
                    <a:pt x="3920355" y="1012930"/>
                    <a:pt x="3908478" y="1024806"/>
                    <a:pt x="3893829" y="1024806"/>
                  </a:cubicBezTo>
                  <a:lnTo>
                    <a:pt x="26526" y="1024806"/>
                  </a:lnTo>
                  <a:cubicBezTo>
                    <a:pt x="11876" y="1024806"/>
                    <a:pt x="0" y="1012930"/>
                    <a:pt x="0" y="998280"/>
                  </a:cubicBezTo>
                  <a:lnTo>
                    <a:pt x="0" y="26526"/>
                  </a:lnTo>
                  <a:cubicBezTo>
                    <a:pt x="0" y="11876"/>
                    <a:pt x="11876" y="0"/>
                    <a:pt x="26526" y="0"/>
                  </a:cubicBezTo>
                  <a:close/>
                </a:path>
              </a:pathLst>
            </a:custGeom>
            <a:solidFill>
              <a:srgbClr val="0B2F3D"/>
            </a:solidFill>
          </p:spPr>
        </p:sp>
        <p:sp>
          <p:nvSpPr>
            <p:cNvPr name="TextBox 11" id="11"/>
            <p:cNvSpPr txBox="true"/>
            <p:nvPr/>
          </p:nvSpPr>
          <p:spPr>
            <a:xfrm>
              <a:off x="0" y="28575"/>
              <a:ext cx="3920354" cy="996231"/>
            </a:xfrm>
            <a:prstGeom prst="rect">
              <a:avLst/>
            </a:prstGeom>
          </p:spPr>
          <p:txBody>
            <a:bodyPr anchor="ctr" rtlCol="false" tIns="50800" lIns="50800" bIns="50800" rIns="50800"/>
            <a:lstStyle/>
            <a:p>
              <a:pPr algn="ctr">
                <a:lnSpc>
                  <a:spcPts val="1663"/>
                </a:lnSpc>
              </a:pPr>
            </a:p>
          </p:txBody>
        </p:sp>
      </p:grpSp>
      <p:grpSp>
        <p:nvGrpSpPr>
          <p:cNvPr name="Group 12" id="12"/>
          <p:cNvGrpSpPr/>
          <p:nvPr/>
        </p:nvGrpSpPr>
        <p:grpSpPr>
          <a:xfrm rot="0">
            <a:off x="4619445" y="2070923"/>
            <a:ext cx="9375613" cy="1446222"/>
            <a:chOff x="0" y="0"/>
            <a:chExt cx="3985579" cy="614790"/>
          </a:xfrm>
        </p:grpSpPr>
        <p:sp>
          <p:nvSpPr>
            <p:cNvPr name="Freeform 13" id="13"/>
            <p:cNvSpPr/>
            <p:nvPr/>
          </p:nvSpPr>
          <p:spPr>
            <a:xfrm flipH="false" flipV="false" rot="0">
              <a:off x="0" y="0"/>
              <a:ext cx="3985579" cy="614790"/>
            </a:xfrm>
            <a:custGeom>
              <a:avLst/>
              <a:gdLst/>
              <a:ahLst/>
              <a:cxnLst/>
              <a:rect r="r" b="b" t="t" l="l"/>
              <a:pathLst>
                <a:path h="614790" w="3985579">
                  <a:moveTo>
                    <a:pt x="3782379" y="0"/>
                  </a:moveTo>
                  <a:cubicBezTo>
                    <a:pt x="3894603" y="0"/>
                    <a:pt x="3985579" y="137625"/>
                    <a:pt x="3985579" y="307395"/>
                  </a:cubicBezTo>
                  <a:cubicBezTo>
                    <a:pt x="3985579" y="477164"/>
                    <a:pt x="3894603" y="614790"/>
                    <a:pt x="3782379" y="614790"/>
                  </a:cubicBezTo>
                  <a:lnTo>
                    <a:pt x="203200" y="614790"/>
                  </a:lnTo>
                  <a:cubicBezTo>
                    <a:pt x="90976" y="614790"/>
                    <a:pt x="0" y="477164"/>
                    <a:pt x="0" y="307395"/>
                  </a:cubicBezTo>
                  <a:cubicBezTo>
                    <a:pt x="0" y="137625"/>
                    <a:pt x="90976" y="0"/>
                    <a:pt x="203200" y="0"/>
                  </a:cubicBezTo>
                  <a:close/>
                </a:path>
              </a:pathLst>
            </a:custGeom>
            <a:solidFill>
              <a:srgbClr val="ED8C02"/>
            </a:solidFill>
          </p:spPr>
        </p:sp>
        <p:sp>
          <p:nvSpPr>
            <p:cNvPr name="TextBox 14" id="14"/>
            <p:cNvSpPr txBox="true"/>
            <p:nvPr/>
          </p:nvSpPr>
          <p:spPr>
            <a:xfrm>
              <a:off x="0" y="19050"/>
              <a:ext cx="3985579" cy="595740"/>
            </a:xfrm>
            <a:prstGeom prst="rect">
              <a:avLst/>
            </a:prstGeom>
          </p:spPr>
          <p:txBody>
            <a:bodyPr anchor="ctr" rtlCol="false" tIns="50800" lIns="50800" bIns="50800" rIns="50800"/>
            <a:lstStyle/>
            <a:p>
              <a:pPr algn="ctr">
                <a:lnSpc>
                  <a:spcPts val="1942"/>
                </a:lnSpc>
              </a:pPr>
            </a:p>
          </p:txBody>
        </p:sp>
      </p:grpSp>
      <p:sp>
        <p:nvSpPr>
          <p:cNvPr name="TextBox 15" id="15"/>
          <p:cNvSpPr txBox="true"/>
          <p:nvPr/>
        </p:nvSpPr>
        <p:spPr>
          <a:xfrm rot="0">
            <a:off x="4019920" y="2299523"/>
            <a:ext cx="10248160" cy="990601"/>
          </a:xfrm>
          <a:prstGeom prst="rect">
            <a:avLst/>
          </a:prstGeom>
        </p:spPr>
        <p:txBody>
          <a:bodyPr anchor="t" rtlCol="false" tIns="0" lIns="0" bIns="0" rIns="0">
            <a:spAutoFit/>
          </a:bodyPr>
          <a:lstStyle/>
          <a:p>
            <a:pPr algn="ctr">
              <a:lnSpc>
                <a:spcPts val="7200"/>
              </a:lnSpc>
            </a:pPr>
            <a:r>
              <a:rPr lang="en-US" sz="8000">
                <a:solidFill>
                  <a:srgbClr val="0B2F3D"/>
                </a:solidFill>
                <a:latin typeface="Abril Fatface"/>
                <a:ea typeface="Abril Fatface"/>
                <a:cs typeface="Abril Fatface"/>
                <a:sym typeface="Abril Fatface"/>
              </a:rPr>
              <a:t>Conclusion</a:t>
            </a:r>
          </a:p>
        </p:txBody>
      </p:sp>
      <p:sp>
        <p:nvSpPr>
          <p:cNvPr name="TextBox 16" id="16"/>
          <p:cNvSpPr txBox="true"/>
          <p:nvPr/>
        </p:nvSpPr>
        <p:spPr>
          <a:xfrm rot="0">
            <a:off x="2200300" y="4464247"/>
            <a:ext cx="13786632" cy="3571875"/>
          </a:xfrm>
          <a:prstGeom prst="rect">
            <a:avLst/>
          </a:prstGeom>
        </p:spPr>
        <p:txBody>
          <a:bodyPr anchor="t" rtlCol="false" tIns="0" lIns="0" bIns="0" rIns="0">
            <a:spAutoFit/>
          </a:bodyPr>
          <a:lstStyle/>
          <a:p>
            <a:pPr algn="l">
              <a:lnSpc>
                <a:spcPts val="3599"/>
              </a:lnSpc>
            </a:pPr>
            <a:r>
              <a:rPr lang="en-US" sz="2999">
                <a:solidFill>
                  <a:srgbClr val="FFFFFF"/>
                </a:solidFill>
                <a:latin typeface="Open Sans 2"/>
                <a:ea typeface="Open Sans 2"/>
                <a:cs typeface="Open Sans 2"/>
                <a:sym typeface="Open Sans 2"/>
              </a:rPr>
              <a:t>The project successfully simulated five scheduling algorithms, providing insights into CPU scheduling techniques, including Belady's Anomaly in certain algorithms like FIFO. Through this process, we gained proficiency in shell scripting and deepened our understanding of algorithmic logic. The tool serves as an effective educational resource, helping users explore fundamental OS concepts and the nuances of scheduling, such as the impact of page replacement policies.</a:t>
            </a:r>
          </a:p>
          <a:p>
            <a:pPr algn="l">
              <a:lnSpc>
                <a:spcPts val="3599"/>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DAGYoeMTcfs</dc:identifier>
  <dcterms:modified xsi:type="dcterms:W3CDTF">2011-08-01T06:04:30Z</dcterms:modified>
  <cp:revision>1</cp:revision>
  <dc:title>Process Scheduler Simulator.</dc:title>
</cp:coreProperties>
</file>

<file path=docProps/thumbnail.jpeg>
</file>